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2"/>
  </p:notesMasterIdLst>
  <p:sldIdLst>
    <p:sldId id="776" r:id="rId2"/>
    <p:sldId id="777" r:id="rId3"/>
    <p:sldId id="778" r:id="rId4"/>
    <p:sldId id="779" r:id="rId5"/>
    <p:sldId id="788" r:id="rId6"/>
    <p:sldId id="789" r:id="rId7"/>
    <p:sldId id="790" r:id="rId8"/>
    <p:sldId id="791" r:id="rId9"/>
    <p:sldId id="792" r:id="rId10"/>
    <p:sldId id="787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4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39F41E-53D8-451C-934E-64AFE52B030A}" v="41" dt="2021-01-17T14:49:43.702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>
        <p:scale>
          <a:sx n="75" d="100"/>
          <a:sy n="75" d="100"/>
        </p:scale>
        <p:origin x="1253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545B9-FA4F-4EBE-8D73-10F8BF7B4990}" type="datetimeFigureOut">
              <a:rPr lang="es-CL" smtClean="0"/>
              <a:t>17-01-2021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1208A-4EA8-4A0A-8343-25A2E5661C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621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6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L">
              <a:latin typeface="Calibri" charset="0"/>
            </a:endParaRPr>
          </a:p>
        </p:txBody>
      </p:sp>
      <p:sp>
        <p:nvSpPr>
          <p:cNvPr id="11267" name="Marcador de fecha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1200"/>
              <a:t>23/05/2018</a:t>
            </a:r>
          </a:p>
        </p:txBody>
      </p:sp>
      <p:sp>
        <p:nvSpPr>
          <p:cNvPr id="11268" name="Marcador de número de diapositiva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E5CAAA1-5FA4-DF40-B0C4-931A89029DB3}" type="slidenum">
              <a:rPr lang="es-E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99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7802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271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7588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8172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4780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68D1A-D44F-B54E-B195-1DEB9C0E47C6}" type="slidenum">
              <a:rPr lang="es-CL" smtClean="0"/>
              <a:pPr>
                <a:defRPr/>
              </a:pPr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553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6384" y="274639"/>
            <a:ext cx="11148483" cy="73818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96384" y="1776413"/>
            <a:ext cx="109728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6400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99926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300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84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 rot="5400000">
            <a:off x="2863851" y="-2410884"/>
            <a:ext cx="6464300" cy="116797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7" r:id="rId2"/>
    <p:sldLayoutId id="2147483735" r:id="rId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365125" indent="92075" algn="l" defTabSz="457200" rtl="0" eaLnBrk="0" fontAlgn="base" hangingPunct="0">
        <a:spcBef>
          <a:spcPct val="20000"/>
        </a:spcBef>
        <a:spcAft>
          <a:spcPct val="0"/>
        </a:spcAft>
        <a:defRPr sz="2800" kern="1200">
          <a:solidFill>
            <a:schemeClr val="tx1"/>
          </a:solidFill>
          <a:latin typeface="Arial"/>
          <a:ea typeface="Arial" charset="0"/>
          <a:cs typeface="Arial"/>
        </a:defRPr>
      </a:lvl2pPr>
      <a:lvl3pPr marL="630238" indent="-2413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Arial" charset="0"/>
          <a:cs typeface="Arial"/>
        </a:defRPr>
      </a:lvl3pPr>
      <a:lvl4pPr marL="982663" indent="-268288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4pPr>
      <a:lvl5pPr marL="981075" indent="847725" algn="l" defTabSz="457200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microsoft.com/office/2007/relationships/hdphoto" Target="../media/hdphoto10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1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6.svg"/><Relationship Id="rId4" Type="http://schemas.microsoft.com/office/2007/relationships/hdphoto" Target="../media/hdphoto8.wdp"/><Relationship Id="rId9" Type="http://schemas.openxmlformats.org/officeDocument/2006/relationships/image" Target="../media/image5.png"/><Relationship Id="rId1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Imagen 5" descr="UC lineal TR-09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1727200"/>
            <a:ext cx="5318125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96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n 2" descr="UC lineal_azul-01.eps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99" y="816825"/>
            <a:ext cx="2608262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Agrupar 15"/>
          <p:cNvGrpSpPr>
            <a:grpSpLocks/>
          </p:cNvGrpSpPr>
          <p:nvPr/>
        </p:nvGrpSpPr>
        <p:grpSpPr bwMode="auto">
          <a:xfrm>
            <a:off x="2490789" y="2603419"/>
            <a:ext cx="7515225" cy="1624013"/>
            <a:chOff x="3847672" y="895560"/>
            <a:chExt cx="1994021" cy="968908"/>
          </a:xfrm>
        </p:grpSpPr>
        <p:sp>
          <p:nvSpPr>
            <p:cNvPr id="6" name="Rectángulo 5"/>
            <p:cNvSpPr/>
            <p:nvPr/>
          </p:nvSpPr>
          <p:spPr>
            <a:xfrm>
              <a:off x="3847672" y="895560"/>
              <a:ext cx="1994021" cy="4745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3847672" y="1820966"/>
              <a:ext cx="1994021" cy="43502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pic>
        <p:nvPicPr>
          <p:cNvPr id="10244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145" y="5821303"/>
            <a:ext cx="66833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2">
            <a:extLst>
              <a:ext uri="{FF2B5EF4-FFF2-40B4-BE49-F238E27FC236}">
                <a16:creationId xmlns:a16="http://schemas.microsoft.com/office/drawing/2014/main" id="{08199131-0880-B34F-AB9F-4966FE3B9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5662" y="4375547"/>
            <a:ext cx="64608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s-CL" altLang="es-CL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Dirección de Investigación (DINV)</a:t>
            </a:r>
          </a:p>
          <a:p>
            <a:pPr algn="r"/>
            <a:r>
              <a:rPr lang="es-CL" altLang="es-C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Vicerrectoría de Investigación (VRI)</a:t>
            </a:r>
          </a:p>
          <a:p>
            <a:pPr algn="r"/>
            <a:r>
              <a:rPr lang="es-CL" altLang="es-C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Pontificia Universidad Católica de Chile</a:t>
            </a:r>
          </a:p>
          <a:p>
            <a:pPr algn="r"/>
            <a:r>
              <a:rPr lang="es-CL" altLang="es-CL" sz="2000">
                <a:solidFill>
                  <a:schemeClr val="tx1">
                    <a:lumMod val="65000"/>
                    <a:lumOff val="35000"/>
                  </a:schemeClr>
                </a:solidFill>
              </a:rPr>
              <a:t>18 </a:t>
            </a:r>
            <a:r>
              <a:rPr lang="es-CL" altLang="es-C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enero 2021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8E23EA5-1BE6-4B3D-BC56-D2A1C1D14811}"/>
              </a:ext>
            </a:extLst>
          </p:cNvPr>
          <p:cNvSpPr txBox="1"/>
          <p:nvPr/>
        </p:nvSpPr>
        <p:spPr>
          <a:xfrm>
            <a:off x="2490788" y="2603419"/>
            <a:ext cx="7515225" cy="1649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es-CL" sz="32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  <a:ea typeface="Calibri" charset="0"/>
                <a:cs typeface="Times New Roman" charset="0"/>
              </a:rPr>
              <a:t>Comparativo Bases</a:t>
            </a:r>
          </a:p>
          <a:p>
            <a:pPr algn="ctr">
              <a:lnSpc>
                <a:spcPct val="107000"/>
              </a:lnSpc>
              <a:defRPr/>
            </a:pPr>
            <a:r>
              <a:rPr lang="es-CL" sz="32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  <a:ea typeface="Calibri" charset="0"/>
                <a:cs typeface="Times New Roman" charset="0"/>
              </a:rPr>
              <a:t>Concurso Institutos Milenio Ciencias Naturales y Exactas 2021</a:t>
            </a:r>
          </a:p>
        </p:txBody>
      </p:sp>
    </p:spTree>
    <p:extLst>
      <p:ext uri="{BB962C8B-B14F-4D97-AF65-F5344CB8AC3E}">
        <p14:creationId xmlns:p14="http://schemas.microsoft.com/office/powerpoint/2010/main" val="4087648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20607" y="1035776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07" y="463826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F781BD74-5923-4BB3-8A4C-BB2D26750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941912"/>
              </p:ext>
            </p:extLst>
          </p:nvPr>
        </p:nvGraphicFramePr>
        <p:xfrm>
          <a:off x="759554" y="1265171"/>
          <a:ext cx="10672891" cy="494443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54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6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1311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399402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1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1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100" spc="10" dirty="0">
                          <a:ln>
                            <a:noFill/>
                          </a:ln>
                        </a:rPr>
                        <a:t>21</a:t>
                      </a:r>
                      <a:endParaRPr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8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80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800" spc="10" dirty="0">
                          <a:ln>
                            <a:noFill/>
                          </a:ln>
                        </a:rPr>
                        <a:t>9</a:t>
                      </a:r>
                      <a:endParaRPr sz="8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87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b="1" dirty="0"/>
                        <a:t>I. Disposiciones Generales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Instituto Milenio de Renovación</a:t>
                      </a:r>
                      <a:r>
                        <a:rPr lang="es-ES" sz="1200" dirty="0"/>
                        <a:t>: Instituto basado en una propuesta de investigación abordada con anterioridad por un centro ANID o Instituto Milenio, que ahora presenta una propuesta de continuidad, y cuyo equipo se encuentro conformado por </a:t>
                      </a:r>
                      <a:r>
                        <a:rPr lang="es-ES" sz="1200" b="1" dirty="0"/>
                        <a:t>4 o más investigadores </a:t>
                      </a:r>
                      <a:r>
                        <a:rPr lang="es-ES" sz="1200" dirty="0"/>
                        <a:t>principales que han participado en esta categoría y en el mismo centro por </a:t>
                      </a:r>
                      <a:r>
                        <a:rPr lang="es-ES" sz="1200" b="1" dirty="0"/>
                        <a:t>3 o más años.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I.4.8.4. Instituto Milenio de Renovación</a:t>
                      </a:r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: Conformado por al menos un </a:t>
                      </a:r>
                      <a:r>
                        <a:rPr lang="es-ES" sz="1050" b="1" dirty="0">
                          <a:solidFill>
                            <a:schemeClr val="tx1"/>
                          </a:solidFill>
                        </a:rPr>
                        <a:t>40% de los Investigadores Asociados</a:t>
                      </a:r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, incluyendo Director y Director Alterno, que han participado en esta categoría de investigador en un mismo Instituto o centro por 5 o más años.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  <a:tr h="9779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b="1"/>
                        <a:t>I. Disposiciones Generales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s-ES" sz="1050" b="1" dirty="0">
                        <a:latin typeface="+mn-lt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latin typeface="+mn-lt"/>
                          <a:cs typeface="Calibri"/>
                        </a:rPr>
                        <a:t>Postulante: </a:t>
                      </a:r>
                      <a:r>
                        <a:rPr lang="es-ES" sz="1200" b="0" dirty="0">
                          <a:latin typeface="+mn-lt"/>
                          <a:cs typeface="Calibri"/>
                        </a:rPr>
                        <a:t>El postulante deberá ser el Director y es quien presenta la postulación de Propuesta Nueva y/o propuesta de renovación.</a:t>
                      </a:r>
                      <a:endParaRPr lang="es-ES" sz="1200" b="1" dirty="0"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>
                          <a:latin typeface="+mn-lt"/>
                          <a:cs typeface="Calibri"/>
                        </a:rPr>
                        <a:t>I.4.27. Postulante: </a:t>
                      </a:r>
                      <a:r>
                        <a:rPr lang="es-ES" sz="1050" b="0" dirty="0">
                          <a:latin typeface="+mn-lt"/>
                          <a:cs typeface="Calibri"/>
                        </a:rPr>
                        <a:t>El </a:t>
                      </a:r>
                      <a:r>
                        <a:rPr lang="es-ES" sz="1050" b="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postulante deberá ser el Director en el caso de Institutos Nuevos y el representante de la persona jurídica para los Institutos de Renovación  y es quien presenta la postulación de Propuesta Nueva y/o propuesta de renovación.</a:t>
                      </a:r>
                      <a:endParaRPr lang="es-ES" sz="1050" b="1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1347911"/>
                  </a:ext>
                </a:extLst>
              </a:tr>
              <a:tr h="177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b="1" dirty="0"/>
                        <a:t>I. Disposiciones Generales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s-ES" sz="1050" b="1" dirty="0">
                        <a:latin typeface="+mn-lt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905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Secretaría Ejecutiva de Milenio: 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Programa de ANID que tiene a su cargo el cumplimiento de la gestion del Programa Milenio y la coordinacion de los instrumentos referidos a la proposición de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políticas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que apunten a la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creación y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desarrollo de centros de investigación de excelencia 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para la investigación científica y tecnológica de frontera en el país, del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fortalecimiento de las capacidades científicas 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y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tecnológicas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de alto nivel y de la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difusión y transferencia del conocimiento</a:t>
                      </a:r>
                      <a:r>
                        <a:rPr lang="es-CL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a los sectores productivos. 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CL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I.4.5. Secretaría Ejecutiva de Milenio: </a:t>
                      </a:r>
                      <a:r>
                        <a:rPr lang="es-CL" sz="10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Órgano de la Comisión Nacional de Iniciativas Científicas para el Milenio, que tiene a su cargo el cumplimiento de los acuerdos del Consejo Directivo y la gestión del Programa Milenio</a:t>
                      </a:r>
                      <a:endParaRPr sz="1050" dirty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7778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06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20607" y="1035776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07" y="463826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DFA442F-2DED-47F6-905D-42DB5D27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629190"/>
              </p:ext>
            </p:extLst>
          </p:nvPr>
        </p:nvGraphicFramePr>
        <p:xfrm>
          <a:off x="750288" y="1224469"/>
          <a:ext cx="10500098" cy="494352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2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3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464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33840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1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1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100" spc="10" dirty="0">
                          <a:ln>
                            <a:noFill/>
                          </a:ln>
                        </a:rPr>
                        <a:t>21</a:t>
                      </a:r>
                      <a:endParaRPr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05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1050" spc="10" dirty="0">
                          <a:ln>
                            <a:noFill/>
                          </a:ln>
                        </a:rPr>
                        <a:t>9</a:t>
                      </a:r>
                      <a:endParaRPr sz="105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III. Postulación y Evaluación para Institutos Nuevos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7650" indent="-228600" algn="l">
                        <a:lnSpc>
                          <a:spcPct val="100000"/>
                        </a:lnSpc>
                        <a:buAutoNum type="arabicPeriod"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La propuesta debe contener </a:t>
                      </a: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al menos 6 y un máximo de 15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investigadores principales, incluyendo al Director y Director Alterno</a:t>
                      </a:r>
                    </a:p>
                    <a:p>
                      <a:pPr marL="19050" indent="0" algn="l">
                        <a:lnSpc>
                          <a:spcPct val="100000"/>
                        </a:lnSpc>
                        <a:buNone/>
                      </a:pPr>
                      <a:endParaRPr lang="es-ES" sz="12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II.1.1. La propuesta debe contener </a:t>
                      </a:r>
                      <a:r>
                        <a:rPr lang="es-ES" sz="1050" b="1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al menos 6 </a:t>
                      </a:r>
                      <a:r>
                        <a:rPr lang="es-ES" sz="105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investigadores asociados, incluyendo al Director y Director Alterno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  <a:tr h="30682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III. Postulación y Evaluación para Institutos Nuevos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200" dirty="0"/>
                        <a:t>Planes Propuestos: Otros Planes</a:t>
                      </a:r>
                    </a:p>
                    <a:p>
                      <a:pPr algn="just"/>
                      <a:endParaRPr lang="es-CL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s-CL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de Equidad de Género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Se valorará positivamente que el equipo de investigadores principales de la propuesta sea equilibrado en términos del género de los investigadores e investigadoras que lo componen. De no cumplirse esta condición al momento de la postulación, la propuesta deberá indicar un plan de incorporación de investigadores o investigadoras principales, según corresponda. El plan deberá estar basado en un diagnóstico de la composición de género (femenino/masculino) de las disciplinas y/o temáticas que aborda la propuesta, abordar medidas en las distintas etapas de la carrera científica y señalar indicadores de logro cuantitativos al quinto año de operación. Se espera que al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noveno año de operación 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centro cuente con al menos un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 de integrantes del género menos representado 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las disciplinas principales del centro y/o entre los investigadores principales del instituto, incluido el director o director alterno. </a:t>
                      </a:r>
                      <a:endParaRPr lang="es-CL" sz="1200" dirty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dirty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dirty="0"/>
                    </a:p>
                    <a:p>
                      <a:pPr algn="just"/>
                      <a:endParaRPr lang="es-CL" sz="12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>
                          <a:latin typeface="+mn-lt"/>
                          <a:cs typeface="Calibri"/>
                        </a:rPr>
                        <a:t>Requisitos</a:t>
                      </a:r>
                    </a:p>
                    <a:p>
                      <a:pPr algn="just"/>
                      <a:endParaRPr lang="es-ES" sz="1050" dirty="0">
                        <a:latin typeface="+mn-lt"/>
                        <a:cs typeface="Calibri"/>
                      </a:endParaRPr>
                    </a:p>
                    <a:p>
                      <a:pPr algn="just"/>
                      <a:r>
                        <a:rPr lang="es-ES" sz="1050" b="1" dirty="0">
                          <a:latin typeface="+mn-lt"/>
                          <a:cs typeface="Calibri"/>
                        </a:rPr>
                        <a:t>II.1.2. Se debe incluir al menos a una mujer en los cargos de Director o Director Alterno</a:t>
                      </a:r>
                      <a:endParaRPr sz="1050" b="1" dirty="0"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347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37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78163" y="809273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351" y="282295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DFA442F-2DED-47F6-905D-42DB5D27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936255"/>
              </p:ext>
            </p:extLst>
          </p:nvPr>
        </p:nvGraphicFramePr>
        <p:xfrm>
          <a:off x="682739" y="1020482"/>
          <a:ext cx="10658741" cy="546266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52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0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5264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264547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2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2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200" spc="10" dirty="0">
                          <a:ln>
                            <a:noFill/>
                          </a:ln>
                        </a:rPr>
                        <a:t>21</a:t>
                      </a:r>
                      <a:endParaRPr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05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1050" spc="10" dirty="0">
                          <a:ln>
                            <a:noFill/>
                          </a:ln>
                        </a:rPr>
                        <a:t>9</a:t>
                      </a:r>
                      <a:endParaRPr sz="105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1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b="1" dirty="0"/>
                        <a:t>III. Criterios de Evaluación, Institutos Nuevos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0" indent="0" algn="l">
                        <a:lnSpc>
                          <a:spcPct val="100000"/>
                        </a:lnSpc>
                        <a:buNone/>
                      </a:pPr>
                      <a:endParaRPr lang="es-ES" sz="12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05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05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dirty="0"/>
                        <a:t>                                                                                                                                           </a:t>
                      </a:r>
                      <a:endParaRPr lang="es-ES" sz="105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DD1E9179-1C3F-4C21-8C50-98CCF5A55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4409" y="1391607"/>
            <a:ext cx="3045203" cy="4950211"/>
          </a:xfrm>
          <a:prstGeom prst="rect">
            <a:avLst/>
          </a:prstGeom>
        </p:spPr>
      </p:pic>
      <p:pic>
        <p:nvPicPr>
          <p:cNvPr id="8" name="Gráfico 7" descr="Marca de verificación">
            <a:extLst>
              <a:ext uri="{FF2B5EF4-FFF2-40B4-BE49-F238E27FC236}">
                <a16:creationId xmlns:a16="http://schemas.microsoft.com/office/drawing/2014/main" id="{0D357A9C-EA88-4EF6-97C9-B893516BA7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65206" y="2163061"/>
            <a:ext cx="304577" cy="304577"/>
          </a:xfrm>
          <a:prstGeom prst="rect">
            <a:avLst/>
          </a:prstGeom>
        </p:spPr>
      </p:pic>
      <p:pic>
        <p:nvPicPr>
          <p:cNvPr id="9" name="Gráfico 8" descr="Marca de verificación">
            <a:extLst>
              <a:ext uri="{FF2B5EF4-FFF2-40B4-BE49-F238E27FC236}">
                <a16:creationId xmlns:a16="http://schemas.microsoft.com/office/drawing/2014/main" id="{E3A0403C-FC32-4EE1-AAB9-29AF9AC93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65205" y="3551622"/>
            <a:ext cx="304577" cy="304577"/>
          </a:xfrm>
          <a:prstGeom prst="rect">
            <a:avLst/>
          </a:prstGeom>
        </p:spPr>
      </p:pic>
      <p:pic>
        <p:nvPicPr>
          <p:cNvPr id="10" name="Gráfico 9" descr="Círculo con flecha derecha">
            <a:extLst>
              <a:ext uri="{FF2B5EF4-FFF2-40B4-BE49-F238E27FC236}">
                <a16:creationId xmlns:a16="http://schemas.microsoft.com/office/drawing/2014/main" id="{4E300AB6-FD80-4882-8CD9-E82BCF213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43133" y="4821225"/>
            <a:ext cx="423044" cy="423044"/>
          </a:xfrm>
          <a:prstGeom prst="rect">
            <a:avLst/>
          </a:prstGeom>
        </p:spPr>
      </p:pic>
      <p:pic>
        <p:nvPicPr>
          <p:cNvPr id="11" name="Gráfico 10" descr="Círculo con flecha derecha">
            <a:extLst>
              <a:ext uri="{FF2B5EF4-FFF2-40B4-BE49-F238E27FC236}">
                <a16:creationId xmlns:a16="http://schemas.microsoft.com/office/drawing/2014/main" id="{D0BD258E-C3BD-4076-80FC-259C29931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46738" y="5617245"/>
            <a:ext cx="423044" cy="42304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FDB2331-3678-4707-A83D-9C3F1AE803B2}"/>
              </a:ext>
            </a:extLst>
          </p:cNvPr>
          <p:cNvSpPr txBox="1"/>
          <p:nvPr/>
        </p:nvSpPr>
        <p:spPr>
          <a:xfrm>
            <a:off x="6790888" y="6257583"/>
            <a:ext cx="646791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050" dirty="0"/>
              <a:t>Bases 2019, pág. 19</a:t>
            </a:r>
          </a:p>
        </p:txBody>
      </p:sp>
      <p:pic>
        <p:nvPicPr>
          <p:cNvPr id="13" name="Gráfico 12" descr="Marca de verificación">
            <a:extLst>
              <a:ext uri="{FF2B5EF4-FFF2-40B4-BE49-F238E27FC236}">
                <a16:creationId xmlns:a16="http://schemas.microsoft.com/office/drawing/2014/main" id="{90334A6D-F1FD-4C5E-A90B-7F5DB57CD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0317" y="1453734"/>
            <a:ext cx="291977" cy="291977"/>
          </a:xfrm>
          <a:prstGeom prst="rect">
            <a:avLst/>
          </a:prstGeom>
        </p:spPr>
      </p:pic>
      <p:pic>
        <p:nvPicPr>
          <p:cNvPr id="14" name="Gráfico 13" descr="Marca de verificación">
            <a:extLst>
              <a:ext uri="{FF2B5EF4-FFF2-40B4-BE49-F238E27FC236}">
                <a16:creationId xmlns:a16="http://schemas.microsoft.com/office/drawing/2014/main" id="{298D862B-5B30-4990-89AA-87F6324F0B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12109" y="2736962"/>
            <a:ext cx="291977" cy="291977"/>
          </a:xfrm>
          <a:prstGeom prst="rect">
            <a:avLst/>
          </a:prstGeom>
        </p:spPr>
      </p:pic>
      <p:pic>
        <p:nvPicPr>
          <p:cNvPr id="15" name="Gráfico 14" descr="Círculo con flecha derecha">
            <a:extLst>
              <a:ext uri="{FF2B5EF4-FFF2-40B4-BE49-F238E27FC236}">
                <a16:creationId xmlns:a16="http://schemas.microsoft.com/office/drawing/2014/main" id="{BF07D32A-2A19-4D24-BD2C-586B29486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1669" y="4219094"/>
            <a:ext cx="405542" cy="405542"/>
          </a:xfrm>
          <a:prstGeom prst="rect">
            <a:avLst/>
          </a:prstGeom>
        </p:spPr>
      </p:pic>
      <p:pic>
        <p:nvPicPr>
          <p:cNvPr id="16" name="Gráfico 15" descr="Círculo con flecha derecha">
            <a:extLst>
              <a:ext uri="{FF2B5EF4-FFF2-40B4-BE49-F238E27FC236}">
                <a16:creationId xmlns:a16="http://schemas.microsoft.com/office/drawing/2014/main" id="{D260DE0B-13CC-4217-AAD7-C79B50177A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790" y="4948934"/>
            <a:ext cx="405542" cy="405542"/>
          </a:xfrm>
          <a:prstGeom prst="rect">
            <a:avLst/>
          </a:prstGeom>
        </p:spPr>
      </p:pic>
      <p:pic>
        <p:nvPicPr>
          <p:cNvPr id="17" name="Gráfico 16" descr="Círculo con flecha derecha">
            <a:extLst>
              <a:ext uri="{FF2B5EF4-FFF2-40B4-BE49-F238E27FC236}">
                <a16:creationId xmlns:a16="http://schemas.microsoft.com/office/drawing/2014/main" id="{BA717866-B676-4F74-9A7A-DB1D2FB66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6077" y="5634747"/>
            <a:ext cx="405542" cy="405542"/>
          </a:xfrm>
          <a:prstGeom prst="rect">
            <a:avLst/>
          </a:prstGeom>
        </p:spPr>
      </p:pic>
      <p:pic>
        <p:nvPicPr>
          <p:cNvPr id="18" name="Marcador de contenido 10">
            <a:extLst>
              <a:ext uri="{FF2B5EF4-FFF2-40B4-BE49-F238E27FC236}">
                <a16:creationId xmlns:a16="http://schemas.microsoft.com/office/drawing/2014/main" id="{B31475A7-7724-4FD8-87D4-2937A85ED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8524" y="1365563"/>
            <a:ext cx="3334725" cy="500696"/>
          </a:xfr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7E2C3EF-2E54-43BC-9E1E-A2D4090B06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1225" y="4185676"/>
            <a:ext cx="3439483" cy="207190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348C6CD-9E86-4A54-AB83-A814C83969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1225" y="1980576"/>
            <a:ext cx="3396560" cy="2183077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5030560-35FD-4BCF-848B-542A4E1B2CE6}"/>
              </a:ext>
            </a:extLst>
          </p:cNvPr>
          <p:cNvSpPr txBox="1"/>
          <p:nvPr/>
        </p:nvSpPr>
        <p:spPr>
          <a:xfrm>
            <a:off x="2210425" y="6221476"/>
            <a:ext cx="6629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200" dirty="0"/>
              <a:t>Bases 2021, pág. 18-19</a:t>
            </a:r>
          </a:p>
        </p:txBody>
      </p:sp>
    </p:spTree>
    <p:extLst>
      <p:ext uri="{BB962C8B-B14F-4D97-AF65-F5344CB8AC3E}">
        <p14:creationId xmlns:p14="http://schemas.microsoft.com/office/powerpoint/2010/main" val="1073429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20607" y="1035776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07" y="463826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DFA442F-2DED-47F6-905D-42DB5D27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879171"/>
              </p:ext>
            </p:extLst>
          </p:nvPr>
        </p:nvGraphicFramePr>
        <p:xfrm>
          <a:off x="750288" y="1224469"/>
          <a:ext cx="10500098" cy="51647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2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3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464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33840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2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2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200" spc="10" dirty="0">
                          <a:ln>
                            <a:noFill/>
                          </a:ln>
                        </a:rPr>
                        <a:t>21</a:t>
                      </a:r>
                      <a:endParaRPr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05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1050" spc="10" dirty="0">
                          <a:ln>
                            <a:noFill/>
                          </a:ln>
                        </a:rPr>
                        <a:t>9</a:t>
                      </a:r>
                      <a:endParaRPr sz="105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III. Postulación y Evaluación para Institutos Nuevos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CL" sz="1200" dirty="0">
                          <a:latin typeface="+mn-lt"/>
                        </a:rPr>
                        <a:t>Criterios de Evaluación: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seleccionaran las Propuestas mejor evaluadas, las que deberán contar con una calificación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menor a 250 puntos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(Esto aplica para Institutos Nuevos y de Renovación)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CL" sz="1000" dirty="0">
                          <a:latin typeface="+mn-lt"/>
                        </a:rPr>
                        <a:t>Criterios de Evaluación: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seleccionaran las Propuestas mejor evaluadas, las que </a:t>
                      </a:r>
                      <a:r>
                        <a:rPr lang="es-CL" sz="1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deberan</a:t>
                      </a:r>
                      <a:r>
                        <a:rPr lang="es-CL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contar con una calificación </a:t>
                      </a:r>
                      <a:r>
                        <a:rPr lang="es-CL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menor a 300 puntos</a:t>
                      </a:r>
                      <a:endParaRPr lang="es-CL" sz="1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0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(Esto aplica para Institutos Nuevos y de Renovación)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  <a:tr h="735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IV. Postulación y Evaluación Institutos de Renovación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La propuesta debe contener </a:t>
                      </a: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al menos 6 y un máximo de 15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investigadores principales, incluyendo al Director y Director Alterno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III.1.1. La propuesta debe contener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al menos 8 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investigadores asociados, incluyendo al Director y Director Alterno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957460"/>
                  </a:ext>
                </a:extLst>
              </a:tr>
              <a:tr h="30682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IV. Postulación y Evaluación Institutos de Renovación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Al menos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de los Investigadores Principales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deberán haber formado parte de un mismo Instituto Milenio o centro de investigación equivalente (Centro ANID) durante un periodo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mayor a 3 años 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la categoría de Investigador principal (o su homóloga), contados hasta la fecha de cierre de la convocatoria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l">
                        <a:lnSpc>
                          <a:spcPct val="100000"/>
                        </a:lnSpc>
                      </a:pPr>
                      <a:r>
                        <a:rPr lang="es-ES" sz="1000" dirty="0">
                          <a:latin typeface="+mn-lt"/>
                          <a:cs typeface="Calibri"/>
                        </a:rPr>
                        <a:t>III.1.4</a:t>
                      </a:r>
                      <a:r>
                        <a:rPr lang="es-ES" sz="1000" b="1" dirty="0">
                          <a:latin typeface="+mn-lt"/>
                          <a:cs typeface="Calibri"/>
                        </a:rPr>
                        <a:t>. Al menos un 40% de los Investigadores Asociados</a:t>
                      </a:r>
                      <a:r>
                        <a:rPr lang="es-ES" sz="1000" dirty="0">
                          <a:latin typeface="+mn-lt"/>
                          <a:cs typeface="Calibri"/>
                        </a:rPr>
                        <a:t>, incluyendo el Director y el Director Alterno, deberán haber formado parte de un mismo Instituto Milenio o centro de Investigación equivalente durante un periodo de al menos 5 años en la categoría de Investigador Asociado (o su homólogo), contados hasta la fecha de cierre de las postulaciones para Propuestas de Renovación</a:t>
                      </a:r>
                      <a:endParaRPr sz="1000" dirty="0"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347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201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20607" y="1035776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07" y="463826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DFA442F-2DED-47F6-905D-42DB5D27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389860"/>
              </p:ext>
            </p:extLst>
          </p:nvPr>
        </p:nvGraphicFramePr>
        <p:xfrm>
          <a:off x="750288" y="1224469"/>
          <a:ext cx="10500098" cy="32976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2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3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464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33840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2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2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200" spc="10" dirty="0">
                          <a:ln>
                            <a:noFill/>
                          </a:ln>
                        </a:rPr>
                        <a:t>21</a:t>
                      </a:r>
                      <a:endParaRPr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05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1050" spc="10" dirty="0">
                          <a:ln>
                            <a:noFill/>
                          </a:ln>
                        </a:rPr>
                        <a:t>9</a:t>
                      </a:r>
                      <a:endParaRPr sz="105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IV. Postulación y Evaluación Institutos de Renovación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equipo central 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una propuesta no podrá postular simultáneamente a este concurso de Institutos y al concurso de centros basales. Sin embargo,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hasta dos investigadores principales 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 equipo central de una propuesta podrán participar de manera simultánea como investigadores principales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CL" sz="1050" dirty="0">
                          <a:latin typeface="+mn-lt"/>
                        </a:rPr>
                        <a:t>III.1.10. Los investigadores asociados podrán participar en un máximo de</a:t>
                      </a:r>
                      <a:r>
                        <a:rPr lang="es-CL" sz="1050" b="1" dirty="0">
                          <a:latin typeface="+mn-lt"/>
                        </a:rPr>
                        <a:t> 2 propuestas </a:t>
                      </a:r>
                      <a:r>
                        <a:rPr lang="es-CL" sz="1050" dirty="0">
                          <a:latin typeface="+mn-lt"/>
                        </a:rPr>
                        <a:t>por cada concurso de institutos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  <a:tr h="735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IV. Postulación y Evaluación Institutos de Renovación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la composición del Equipo Central como un todo, aquellos Centros pre-existentes que hayan sido financiados con este u otros financiamientos similares (FONDAP, REGIONALES, BASAL), y cuya dirección no haya sido cambiada en los </a:t>
                      </a:r>
                      <a:r>
                        <a:rPr lang="es-CL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ultimos 5 años </a:t>
                      </a:r>
                      <a:r>
                        <a:rPr lang="es-CL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deberán presentarse a este concurso con una nueva dirección o bien presentar un plan de reemplazo a ejecutarse en los siguientes 5 años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1050" spc="10" dirty="0">
                          <a:latin typeface="+mn-lt"/>
                        </a:rPr>
                        <a:t>III.1.15. No podrá postular ni ejercer como Director un(a) investigador(a) que haya ejercido este cargo (o su homólogo en centros equivalentes) durante </a:t>
                      </a:r>
                      <a:r>
                        <a:rPr lang="es-ES" sz="1050" b="1" spc="10" dirty="0">
                          <a:latin typeface="+mn-lt"/>
                        </a:rPr>
                        <a:t>10 años</a:t>
                      </a:r>
                      <a:r>
                        <a:rPr lang="es-ES" sz="1050" spc="10" dirty="0">
                          <a:latin typeface="+mn-lt"/>
                        </a:rPr>
                        <a:t>, continuos o discontinuos, dentro de los últimos 14 años, contados desde el cierre de la convocatoria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957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96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20607" y="1035776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07" y="463826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DFA442F-2DED-47F6-905D-42DB5D27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287750"/>
              </p:ext>
            </p:extLst>
          </p:nvPr>
        </p:nvGraphicFramePr>
        <p:xfrm>
          <a:off x="750288" y="1224469"/>
          <a:ext cx="10500098" cy="53366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2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3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464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21244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2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2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200" spc="10" dirty="0">
                          <a:ln>
                            <a:noFill/>
                          </a:ln>
                        </a:rPr>
                        <a:t>21</a:t>
                      </a:r>
                      <a:endParaRPr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05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1050" spc="10" dirty="0">
                          <a:ln>
                            <a:noFill/>
                          </a:ln>
                        </a:rPr>
                        <a:t>9</a:t>
                      </a:r>
                      <a:endParaRPr sz="105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b="1" dirty="0"/>
                        <a:t>IV. Criterios de Evaluación, Institutos de Renovación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endParaRPr lang="es-CL" sz="800" dirty="0">
                        <a:latin typeface="+mn-lt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5481B167-FA3C-4E64-887B-131C90C48F4F}"/>
              </a:ext>
            </a:extLst>
          </p:cNvPr>
          <p:cNvSpPr txBox="1"/>
          <p:nvPr/>
        </p:nvSpPr>
        <p:spPr>
          <a:xfrm>
            <a:off x="2321187" y="6295979"/>
            <a:ext cx="237155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/>
              <a:t>Bases 2021, pág. 29-31</a:t>
            </a:r>
          </a:p>
          <a:p>
            <a:endParaRPr lang="es-CL" sz="135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F9D8648-8598-4AA3-8A48-9754F5FE8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7912" y="4331747"/>
            <a:ext cx="3032091" cy="2023146"/>
          </a:xfrm>
          <a:prstGeom prst="rect">
            <a:avLst/>
          </a:prstGeom>
        </p:spPr>
      </p:pic>
      <p:pic>
        <p:nvPicPr>
          <p:cNvPr id="13" name="Gráfico 12" descr="Círculo con flecha derecha">
            <a:extLst>
              <a:ext uri="{FF2B5EF4-FFF2-40B4-BE49-F238E27FC236}">
                <a16:creationId xmlns:a16="http://schemas.microsoft.com/office/drawing/2014/main" id="{F1676039-98E7-49D3-90CC-A15368C58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50858" y="2640797"/>
            <a:ext cx="362934" cy="362934"/>
          </a:xfrm>
          <a:prstGeom prst="rect">
            <a:avLst/>
          </a:prstGeom>
        </p:spPr>
      </p:pic>
      <p:pic>
        <p:nvPicPr>
          <p:cNvPr id="14" name="Gráfico 13" descr="Círculo con flecha derecha">
            <a:extLst>
              <a:ext uri="{FF2B5EF4-FFF2-40B4-BE49-F238E27FC236}">
                <a16:creationId xmlns:a16="http://schemas.microsoft.com/office/drawing/2014/main" id="{49E84263-3CF9-4786-914A-62EAD2C21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8121" y="4985152"/>
            <a:ext cx="362934" cy="36293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1920594-A75A-4E1A-B2DD-9E8A41307A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7912" y="1607727"/>
            <a:ext cx="3059589" cy="272402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038C9BC-8EEE-4623-9010-BCA5A198B7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4445" y="1626242"/>
            <a:ext cx="3582927" cy="2684239"/>
          </a:xfrm>
          <a:prstGeom prst="rect">
            <a:avLst/>
          </a:prstGeom>
        </p:spPr>
      </p:pic>
      <p:pic>
        <p:nvPicPr>
          <p:cNvPr id="17" name="Gráfico 16" descr="Círculo con flecha derecha">
            <a:extLst>
              <a:ext uri="{FF2B5EF4-FFF2-40B4-BE49-F238E27FC236}">
                <a16:creationId xmlns:a16="http://schemas.microsoft.com/office/drawing/2014/main" id="{3397AE08-5D64-40FB-A4BC-AD24EB29E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80945" y="2786894"/>
            <a:ext cx="362934" cy="36293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D0E7472-F534-49D5-81BF-16BFBDD36411}"/>
              </a:ext>
            </a:extLst>
          </p:cNvPr>
          <p:cNvSpPr txBox="1"/>
          <p:nvPr/>
        </p:nvSpPr>
        <p:spPr>
          <a:xfrm>
            <a:off x="6731999" y="6282425"/>
            <a:ext cx="2576140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50" dirty="0"/>
              <a:t>Bases 2019, pág.30-31</a:t>
            </a:r>
          </a:p>
          <a:p>
            <a:endParaRPr lang="es-CL" sz="825" dirty="0"/>
          </a:p>
        </p:txBody>
      </p:sp>
    </p:spTree>
    <p:extLst>
      <p:ext uri="{BB962C8B-B14F-4D97-AF65-F5344CB8AC3E}">
        <p14:creationId xmlns:p14="http://schemas.microsoft.com/office/powerpoint/2010/main" val="4246576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>
            <a:cxnSpLocks/>
          </p:cNvCxnSpPr>
          <p:nvPr/>
        </p:nvCxnSpPr>
        <p:spPr>
          <a:xfrm>
            <a:off x="1920607" y="1035776"/>
            <a:ext cx="848704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E3511423-0C12-47FC-A59B-38967A02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07" y="463826"/>
            <a:ext cx="11148483" cy="738187"/>
          </a:xfrm>
        </p:spPr>
        <p:txBody>
          <a:bodyPr/>
          <a:lstStyle/>
          <a:p>
            <a:r>
              <a:rPr lang="es-C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Bases Institutos Milenio 2021: Principales Cambios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DFA442F-2DED-47F6-905D-42DB5D27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66683"/>
              </p:ext>
            </p:extLst>
          </p:nvPr>
        </p:nvGraphicFramePr>
        <p:xfrm>
          <a:off x="791798" y="1121350"/>
          <a:ext cx="10500098" cy="5473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2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3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464">
                  <a:extLst>
                    <a:ext uri="{9D8B030D-6E8A-4147-A177-3AD203B41FA5}">
                      <a16:colId xmlns:a16="http://schemas.microsoft.com/office/drawing/2014/main" val="1150243154"/>
                    </a:ext>
                  </a:extLst>
                </a:gridCol>
              </a:tblGrid>
              <a:tr h="21244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ÍTEM (2021)</a:t>
                      </a:r>
                      <a:endParaRPr lang="es-ES" sz="1050" dirty="0">
                        <a:ln>
                          <a:noFill/>
                        </a:ln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20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200" spc="10" dirty="0">
                          <a:ln>
                            <a:noFill/>
                          </a:ln>
                        </a:rPr>
                        <a:t>20</a:t>
                      </a:r>
                      <a:r>
                        <a:rPr lang="es-ES" sz="1200" spc="10" dirty="0">
                          <a:ln>
                            <a:noFill/>
                          </a:ln>
                        </a:rPr>
                        <a:t>21</a:t>
                      </a:r>
                      <a:endParaRPr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D1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s-ES" sz="1050" spc="10" dirty="0">
                          <a:ln>
                            <a:noFill/>
                          </a:ln>
                        </a:rPr>
                        <a:t>BASES </a:t>
                      </a:r>
                      <a:r>
                        <a:rPr sz="1050" spc="10" dirty="0">
                          <a:ln>
                            <a:noFill/>
                          </a:ln>
                        </a:rPr>
                        <a:t>201</a:t>
                      </a:r>
                      <a:r>
                        <a:rPr lang="es-ES" sz="1050" spc="10" dirty="0">
                          <a:ln>
                            <a:noFill/>
                          </a:ln>
                        </a:rPr>
                        <a:t>9</a:t>
                      </a:r>
                      <a:endParaRPr sz="105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50" b="1" dirty="0"/>
                        <a:t>IV. Criterios de Evaluación, Institutos de Renovación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endParaRPr lang="es-CL" sz="800" dirty="0">
                        <a:latin typeface="+mn-lt"/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4749"/>
                  </a:ext>
                </a:extLst>
              </a:tr>
            </a:tbl>
          </a:graphicData>
        </a:graphic>
      </p:graphicFrame>
      <p:pic>
        <p:nvPicPr>
          <p:cNvPr id="19" name="Imagen 18">
            <a:extLst>
              <a:ext uri="{FF2B5EF4-FFF2-40B4-BE49-F238E27FC236}">
                <a16:creationId xmlns:a16="http://schemas.microsoft.com/office/drawing/2014/main" id="{EDDB11C0-F63F-4AE8-831E-2948C9910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0680" y="1437113"/>
            <a:ext cx="3288293" cy="330563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6799E69-44A1-4316-8752-99717D125B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3716" y="4776076"/>
            <a:ext cx="3301919" cy="1618098"/>
          </a:xfrm>
          <a:prstGeom prst="rect">
            <a:avLst/>
          </a:prstGeom>
        </p:spPr>
      </p:pic>
      <p:pic>
        <p:nvPicPr>
          <p:cNvPr id="21" name="Gráfico 20" descr="Círculo con flecha derecha">
            <a:extLst>
              <a:ext uri="{FF2B5EF4-FFF2-40B4-BE49-F238E27FC236}">
                <a16:creationId xmlns:a16="http://schemas.microsoft.com/office/drawing/2014/main" id="{C4933D59-4113-4D0B-B16A-66DACF08A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4843" y="2603573"/>
            <a:ext cx="362934" cy="362934"/>
          </a:xfrm>
          <a:prstGeom prst="rect">
            <a:avLst/>
          </a:prstGeom>
        </p:spPr>
      </p:pic>
      <p:pic>
        <p:nvPicPr>
          <p:cNvPr id="22" name="Gráfico 21" descr="Círculo con flecha derecha">
            <a:extLst>
              <a:ext uri="{FF2B5EF4-FFF2-40B4-BE49-F238E27FC236}">
                <a16:creationId xmlns:a16="http://schemas.microsoft.com/office/drawing/2014/main" id="{12CD4B55-5089-4045-93DE-8EF659980E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3028" y="4534426"/>
            <a:ext cx="362934" cy="362934"/>
          </a:xfrm>
          <a:prstGeom prst="rect">
            <a:avLst/>
          </a:prstGeom>
        </p:spPr>
      </p:pic>
      <p:pic>
        <p:nvPicPr>
          <p:cNvPr id="23" name="Gráfico 22" descr="Marca de verificación">
            <a:extLst>
              <a:ext uri="{FF2B5EF4-FFF2-40B4-BE49-F238E27FC236}">
                <a16:creationId xmlns:a16="http://schemas.microsoft.com/office/drawing/2014/main" id="{3947A7A5-C786-4356-A6C6-AA59A6493A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4751" y="4143450"/>
            <a:ext cx="277868" cy="277868"/>
          </a:xfrm>
          <a:prstGeom prst="rect">
            <a:avLst/>
          </a:prstGeom>
        </p:spPr>
      </p:pic>
      <p:pic>
        <p:nvPicPr>
          <p:cNvPr id="24" name="Gráfico 23" descr="Círculo con flecha derecha">
            <a:extLst>
              <a:ext uri="{FF2B5EF4-FFF2-40B4-BE49-F238E27FC236}">
                <a16:creationId xmlns:a16="http://schemas.microsoft.com/office/drawing/2014/main" id="{D4ED7C02-9889-499D-818A-09FD4006B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0380" y="5463301"/>
            <a:ext cx="362934" cy="36293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710587-5383-42A9-B86D-C421951F59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8965" y="3278300"/>
            <a:ext cx="3052412" cy="2910823"/>
          </a:xfrm>
          <a:prstGeom prst="rect">
            <a:avLst/>
          </a:prstGeom>
        </p:spPr>
      </p:pic>
      <p:pic>
        <p:nvPicPr>
          <p:cNvPr id="26" name="Gráfico 25" descr="Círculo con flecha derecha">
            <a:extLst>
              <a:ext uri="{FF2B5EF4-FFF2-40B4-BE49-F238E27FC236}">
                <a16:creationId xmlns:a16="http://schemas.microsoft.com/office/drawing/2014/main" id="{8D495F3F-39C8-4C99-9E3F-6A616319ED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91704" y="2067138"/>
            <a:ext cx="362934" cy="362934"/>
          </a:xfrm>
          <a:prstGeom prst="rect">
            <a:avLst/>
          </a:prstGeom>
        </p:spPr>
      </p:pic>
      <p:pic>
        <p:nvPicPr>
          <p:cNvPr id="27" name="Gráfico 26" descr="Círculo con flecha derecha">
            <a:extLst>
              <a:ext uri="{FF2B5EF4-FFF2-40B4-BE49-F238E27FC236}">
                <a16:creationId xmlns:a16="http://schemas.microsoft.com/office/drawing/2014/main" id="{1CFA272C-4CC2-463F-BEB2-A129EFF9F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44715" y="3487087"/>
            <a:ext cx="362934" cy="362934"/>
          </a:xfrm>
          <a:prstGeom prst="rect">
            <a:avLst/>
          </a:prstGeom>
        </p:spPr>
      </p:pic>
      <p:pic>
        <p:nvPicPr>
          <p:cNvPr id="28" name="Gráfico 27" descr="Marca de verificación">
            <a:extLst>
              <a:ext uri="{FF2B5EF4-FFF2-40B4-BE49-F238E27FC236}">
                <a16:creationId xmlns:a16="http://schemas.microsoft.com/office/drawing/2014/main" id="{BA58C086-91DB-4523-9137-93E0794130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00612" y="4259880"/>
            <a:ext cx="277868" cy="277868"/>
          </a:xfrm>
          <a:prstGeom prst="rect">
            <a:avLst/>
          </a:prstGeom>
        </p:spPr>
      </p:pic>
      <p:pic>
        <p:nvPicPr>
          <p:cNvPr id="29" name="Gráfico 28" descr="Círculo con flecha derecha">
            <a:extLst>
              <a:ext uri="{FF2B5EF4-FFF2-40B4-BE49-F238E27FC236}">
                <a16:creationId xmlns:a16="http://schemas.microsoft.com/office/drawing/2014/main" id="{C6A06B4A-293F-4A6C-8FE6-A168EAEF6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20267" y="4831795"/>
            <a:ext cx="362934" cy="362934"/>
          </a:xfrm>
          <a:prstGeom prst="rect">
            <a:avLst/>
          </a:prstGeom>
        </p:spPr>
      </p:pic>
      <p:pic>
        <p:nvPicPr>
          <p:cNvPr id="30" name="Gráfico 29" descr="Círculo con flecha derecha">
            <a:extLst>
              <a:ext uri="{FF2B5EF4-FFF2-40B4-BE49-F238E27FC236}">
                <a16:creationId xmlns:a16="http://schemas.microsoft.com/office/drawing/2014/main" id="{938394C6-74A6-492B-9B46-E651E46BD3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2981" y="5562984"/>
            <a:ext cx="362934" cy="36293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F82D022-14CA-4000-B6DF-CA2A531EFD8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-1" r="2924" b="1692"/>
          <a:stretch/>
        </p:blipFill>
        <p:spPr>
          <a:xfrm>
            <a:off x="6925392" y="1508758"/>
            <a:ext cx="3115985" cy="1769542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1D86E19D-083D-4EB0-B1CB-4A0889191000}"/>
              </a:ext>
            </a:extLst>
          </p:cNvPr>
          <p:cNvSpPr txBox="1"/>
          <p:nvPr/>
        </p:nvSpPr>
        <p:spPr>
          <a:xfrm>
            <a:off x="2340680" y="6330262"/>
            <a:ext cx="237155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/>
              <a:t>Bases 2021, pág. 29-31</a:t>
            </a:r>
          </a:p>
          <a:p>
            <a:endParaRPr lang="es-CL" sz="1350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9A4DFA4-E6C5-4096-9430-7A70CF1629F9}"/>
              </a:ext>
            </a:extLst>
          </p:cNvPr>
          <p:cNvSpPr txBox="1"/>
          <p:nvPr/>
        </p:nvSpPr>
        <p:spPr>
          <a:xfrm>
            <a:off x="6795112" y="6330262"/>
            <a:ext cx="2576140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50" dirty="0"/>
              <a:t>Bases 2019, pág.30-31</a:t>
            </a:r>
          </a:p>
          <a:p>
            <a:endParaRPr lang="es-CL" sz="825" dirty="0"/>
          </a:p>
        </p:txBody>
      </p:sp>
    </p:spTree>
    <p:extLst>
      <p:ext uri="{BB962C8B-B14F-4D97-AF65-F5344CB8AC3E}">
        <p14:creationId xmlns:p14="http://schemas.microsoft.com/office/powerpoint/2010/main" val="32990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Imagen 5" descr="UC lineal TR-09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1727200"/>
            <a:ext cx="5318125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6601265"/>
      </p:ext>
    </p:extLst>
  </p:cSld>
  <p:clrMapOvr>
    <a:masterClrMapping/>
  </p:clrMapOvr>
</p:sld>
</file>

<file path=ppt/theme/theme1.xml><?xml version="1.0" encoding="utf-8"?>
<a:theme xmlns:a="http://schemas.openxmlformats.org/drawingml/2006/main" name="PPT DADO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1225</Words>
  <Application>Microsoft Office PowerPoint</Application>
  <PresentationFormat>Panorámica</PresentationFormat>
  <Paragraphs>193</Paragraphs>
  <Slides>10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PPT DADO 1</vt:lpstr>
      <vt:lpstr>Presentación de PowerPoint</vt:lpstr>
      <vt:lpstr>Presentación de PowerPoint</vt:lpstr>
      <vt:lpstr>Bases Institutos Milenio 2021: Principales Cambios</vt:lpstr>
      <vt:lpstr>Bases Institutos Milenio 2021: Principales Cambios</vt:lpstr>
      <vt:lpstr>Bases Institutos Milenio 2021: Principales Cambios</vt:lpstr>
      <vt:lpstr>Bases Institutos Milenio 2021: Principales Cambios</vt:lpstr>
      <vt:lpstr>Bases Institutos Milenio 2021: Principales Cambios</vt:lpstr>
      <vt:lpstr>Bases Institutos Milenio 2021: Principales Cambios</vt:lpstr>
      <vt:lpstr>Bases Institutos Milenio 2021: Principales Cambios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Cata C</dc:creator>
  <cp:lastModifiedBy>Catalina</cp:lastModifiedBy>
  <cp:revision>10</cp:revision>
  <dcterms:created xsi:type="dcterms:W3CDTF">2021-01-11T11:12:29Z</dcterms:created>
  <dcterms:modified xsi:type="dcterms:W3CDTF">2021-01-17T14:51:29Z</dcterms:modified>
</cp:coreProperties>
</file>