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  <p:sldMasterId id="2147483664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2" r:id="rId8"/>
    <p:sldId id="276" r:id="rId9"/>
    <p:sldId id="277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3" r:id="rId18"/>
    <p:sldId id="274" r:id="rId19"/>
    <p:sldId id="275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D88D62-10FA-423E-AAC3-D2B9E9E6980F}">
  <a:tblStyle styleId="{23D88D62-10FA-423E-AAC3-D2B9E9E698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9"/>
  </p:normalViewPr>
  <p:slideViewPr>
    <p:cSldViewPr snapToGrid="0">
      <p:cViewPr>
        <p:scale>
          <a:sx n="160" d="100"/>
          <a:sy n="160" d="100"/>
        </p:scale>
        <p:origin x="240" y="-2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cdc8d6e1a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62;gccdc8d6e1a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cdc8d6e1a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7" name="Google Shape;67;gccdc8d6e1a_2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gccdc8d6e1a_2_15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23/05/2018</a:t>
            </a:r>
            <a:endParaRPr dirty="0"/>
          </a:p>
        </p:txBody>
      </p:sp>
      <p:sp>
        <p:nvSpPr>
          <p:cNvPr id="69" name="Google Shape;69;gccdc8d6e1a_2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cdc8d6e1a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ccdc8d6e1a_2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81;gccdc8d6e1a_2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cdc8d6e1a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ccdc8d6e1a_2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89;gccdc8d6e1a_2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a198152f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7a198152f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g7a198152fb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cdc8d6e1a_2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ccdc8d6e1a_2_1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ccdc8d6e1a_2_1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cdc8d6e1a_2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ccdc8d6e1a_2_1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ccdc8d6e1a_2_1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0904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cdc8d6e1a_2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ccdc8d6e1a_2_1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/>
              <a:t> </a:t>
            </a:r>
            <a:endParaRPr dirty="0"/>
          </a:p>
        </p:txBody>
      </p:sp>
      <p:sp>
        <p:nvSpPr>
          <p:cNvPr id="121" name="Google Shape;121;gccdc8d6e1a_2_1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753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ccdc8d6e1a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ccdc8d6e1a_2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" name="Google Shape;145;gccdc8d6e1a_2_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0c2e287e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d0c2e287e1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gd0c2e287e1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a1703043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7a1703043f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g7a1703043f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a1703043f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7a1703043f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9" name="Google Shape;179;g7a1703043f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a1703043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7a1703043f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g7a1703043f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ccdc8d6e1a_2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gccdc8d6e1a_2_1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3" name="Google Shape;203;gccdc8d6e1a_2_1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ccdc8d6e1a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ccdc8d6e1a_2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gccdc8d6e1a_2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ccdc8d6e1a_2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ccdc8d6e1a_2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8" name="Google Shape;268;gccdc8d6e1a_2_2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cdc8d6e1a_2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gccdc8d6e1a_2_2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5" name="Google Shape;285;gccdc8d6e1a_2_2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ccdc8d6e1a_2_2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" name="Google Shape;305;gccdc8d6e1a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eño personalizado">
  <p:cSld name="3_Diseño personalizad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14994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522288" y="205979"/>
            <a:ext cx="8361362" cy="55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522288" y="1332310"/>
            <a:ext cx="8229600" cy="3395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SzPts val="1100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SzPts val="1100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>
  <p:cSld name="Título vertical y text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 rot="5400000">
            <a:off x="2147888" y="-1808163"/>
            <a:ext cx="4848225" cy="87598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.jotform.com/21090360938365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hyperlink" Target="https://investigacion.uc.cl/concursos/concurso-de-anillos-de-investigacion-en-ciencia-y-o-tecnologia-regular-y-areas-tematicas-20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gacion.uc.cl/concursos/concurso-de-anillos-de-investigacion-en-ciencia-y-o-tecnologia-regular-y-areas-tematicas-202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mailto:uc_anillos@uc.cl" TargetMode="External"/><Relationship Id="rId4" Type="http://schemas.openxmlformats.org/officeDocument/2006/relationships/hyperlink" Target="https://ayuda.anid.c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ayuda.anid.cl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8" descr="UC lineal TR-09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8907" y="1295400"/>
            <a:ext cx="3988594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9" descr="UC lineal_azul-01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3424" y="612619"/>
            <a:ext cx="1956196" cy="12180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9"/>
          <p:cNvGrpSpPr/>
          <p:nvPr/>
        </p:nvGrpSpPr>
        <p:grpSpPr>
          <a:xfrm>
            <a:off x="1825774" y="1752162"/>
            <a:ext cx="5636499" cy="1875612"/>
            <a:chOff x="3847672" y="895560"/>
            <a:chExt cx="1994021" cy="968908"/>
          </a:xfrm>
        </p:grpSpPr>
        <p:sp>
          <p:nvSpPr>
            <p:cNvPr id="73" name="Google Shape;73;p19"/>
            <p:cNvSpPr/>
            <p:nvPr/>
          </p:nvSpPr>
          <p:spPr>
            <a:xfrm>
              <a:off x="3847672" y="895560"/>
              <a:ext cx="1994021" cy="47457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9"/>
            <p:cNvSpPr/>
            <p:nvPr/>
          </p:nvSpPr>
          <p:spPr>
            <a:xfrm>
              <a:off x="3847672" y="1820966"/>
              <a:ext cx="1994021" cy="43502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5" name="Google Shape;7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2869" y="4449609"/>
            <a:ext cx="501253" cy="50125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9"/>
          <p:cNvSpPr txBox="1"/>
          <p:nvPr/>
        </p:nvSpPr>
        <p:spPr>
          <a:xfrm>
            <a:off x="3068765" y="3962580"/>
            <a:ext cx="4845600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Dirección de Investigación (DINV)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s" sz="15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" sz="15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abril</a:t>
            </a:r>
            <a:r>
              <a:rPr lang="es" sz="15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2021</a:t>
            </a:r>
            <a:endParaRPr sz="1100" dirty="0"/>
          </a:p>
        </p:txBody>
      </p:sp>
      <p:sp>
        <p:nvSpPr>
          <p:cNvPr id="77" name="Google Shape;77;p19"/>
          <p:cNvSpPr txBox="1"/>
          <p:nvPr/>
        </p:nvSpPr>
        <p:spPr>
          <a:xfrm>
            <a:off x="1724722" y="1534726"/>
            <a:ext cx="5793828" cy="2802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400" b="1" i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 b="1" i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Concurso Anillos de Investigación En Ciencia y/o Tecnología: Regular y Temáticos.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 b="1" i="1">
                <a:solidFill>
                  <a:srgbClr val="595959"/>
                </a:solidFill>
                <a:latin typeface="Calibri"/>
                <a:cs typeface="Calibri"/>
                <a:sym typeface="Calibri"/>
              </a:rPr>
              <a:t>Convocatoria 2021</a:t>
            </a:r>
            <a:r>
              <a:rPr lang="es" sz="1100">
                <a:solidFill>
                  <a:schemeClr val="dk1"/>
                </a:solidFill>
              </a:rPr>
              <a:t>.			</a:t>
            </a:r>
            <a:endParaRPr sz="11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chemeClr val="dk1"/>
                </a:solidFill>
              </a:rPr>
              <a:t>			</a:t>
            </a:r>
            <a:endParaRPr sz="11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chemeClr val="dk1"/>
                </a:solidFill>
              </a:rPr>
              <a:t>		</a:t>
            </a:r>
            <a:endParaRPr sz="11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1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Índice</a:t>
            </a:r>
            <a:endParaRPr sz="1100" dirty="0"/>
          </a:p>
        </p:txBody>
      </p:sp>
      <p:cxnSp>
        <p:nvCxnSpPr>
          <p:cNvPr id="84" name="Google Shape;84;p20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85" name="Google Shape;85;p20"/>
          <p:cNvSpPr txBox="1"/>
          <p:nvPr/>
        </p:nvSpPr>
        <p:spPr>
          <a:xfrm>
            <a:off x="2286986" y="1132737"/>
            <a:ext cx="4569900" cy="317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s-CL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Esenciales del Concurso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Restricciones e Incompatibilidades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C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Contenido de la postulación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-CL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Ítems financiables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Criterios de Evaluación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6. Causales de Inadmisibilidad </a:t>
            </a:r>
            <a:endParaRPr sz="1100" dirty="0"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Patrocinio UC</a:t>
            </a:r>
            <a:endParaRPr sz="1100" dirty="0"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Recomendaciones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Google Shape;91;p21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40455" y="347869"/>
            <a:ext cx="8361362" cy="55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1. Esenciales del Concurso </a:t>
            </a:r>
            <a:endParaRPr sz="1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1"/>
          </p:nvPr>
        </p:nvSpPr>
        <p:spPr>
          <a:xfrm>
            <a:off x="543711" y="791531"/>
            <a:ext cx="8056578" cy="428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12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AutoNum type="arabicParenR"/>
            </a:pPr>
            <a:r>
              <a:rPr lang="es-ES_tradnl" sz="1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Objetivos del concurso</a:t>
            </a:r>
            <a:r>
              <a:rPr lang="es-ES_tradnl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  <a:p>
            <a:pPr marL="254000" marR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_tradnl" sz="1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eriod"/>
            </a:pP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Realizar investigación científica y/o tecnológica de </a:t>
            </a:r>
            <a:r>
              <a:rPr lang="es-ES_tradnl" sz="1200" b="1" dirty="0">
                <a:latin typeface="Calibri"/>
                <a:ea typeface="Calibri"/>
                <a:cs typeface="Calibri"/>
                <a:sym typeface="Calibri"/>
              </a:rPr>
              <a:t>alto nivel y alcance internacional.</a:t>
            </a:r>
          </a:p>
          <a:p>
            <a:pPr marL="457200" lvl="0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eriod"/>
            </a:pP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Formación de </a:t>
            </a:r>
            <a:r>
              <a:rPr lang="es-ES_tradnl" sz="1200" b="1" dirty="0">
                <a:latin typeface="Calibri"/>
                <a:ea typeface="Calibri"/>
                <a:cs typeface="Calibri"/>
                <a:sym typeface="Calibri"/>
              </a:rPr>
              <a:t>investigadores(as) jóvenes y de tesistas de pre y postgrado</a:t>
            </a: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, ya sea a través de la participación activa del equipo de investigadores del proyecto en programas de postgrado ya consolidados o en formación, o bien a través de tutorías a tesistas de todas las categorías, dictando cursos específicos en programas de pre y postgrado, entre otros.</a:t>
            </a:r>
          </a:p>
          <a:p>
            <a:pPr marL="457200" lvl="0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eriod"/>
            </a:pP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Establecer </a:t>
            </a:r>
            <a:r>
              <a:rPr lang="es-ES_tradnl" sz="1200" b="1" dirty="0">
                <a:latin typeface="Calibri"/>
                <a:ea typeface="Calibri"/>
                <a:cs typeface="Calibri"/>
                <a:sym typeface="Calibri"/>
              </a:rPr>
              <a:t>redes de colaboración </a:t>
            </a: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con otros equipos de investigación y desarrollo similares, centros de investigación nacionales y extranjeros, agencias internacionales, programas de estudios de instituciones extranjeras, entre otras.</a:t>
            </a:r>
          </a:p>
          <a:p>
            <a:pPr marL="457200" lvl="0" indent="-304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lphaLcPeriod"/>
            </a:pP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Desarrollar </a:t>
            </a:r>
            <a:r>
              <a:rPr lang="es-ES_tradnl" sz="1200" b="1" dirty="0">
                <a:latin typeface="Calibri"/>
                <a:ea typeface="Calibri"/>
                <a:cs typeface="Calibri"/>
                <a:sym typeface="Calibri"/>
              </a:rPr>
              <a:t>actividades de extensión y divulgación </a:t>
            </a: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destinadas a sensibilizar a la sociedad chilena, sobre la importancia del quehacer de la Ciencia y la Tecnología y su inserción en todo aspecto de la vida cotidiana. </a:t>
            </a:r>
            <a:br>
              <a:rPr lang="es-ES_tradnl" sz="1200" dirty="0">
                <a:latin typeface="Calibri"/>
                <a:ea typeface="Calibri"/>
                <a:cs typeface="Calibri"/>
                <a:sym typeface="Calibri"/>
              </a:rPr>
            </a:b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 						</a:t>
            </a:r>
            <a:endParaRPr lang="es-ES_tradnl"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s-ES_tradnl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2) </a:t>
            </a:r>
            <a:r>
              <a:rPr lang="es-ES_tradnl" sz="1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Beneficiarios:</a:t>
            </a:r>
          </a:p>
          <a:p>
            <a:pPr marL="0" indent="0" algn="just">
              <a:lnSpc>
                <a:spcPct val="110000"/>
              </a:lnSpc>
              <a:spcBef>
                <a:spcPts val="800"/>
              </a:spcBef>
              <a:buClr>
                <a:srgbClr val="000000"/>
              </a:buClr>
              <a:buSzPts val="1200"/>
              <a:buNone/>
            </a:pPr>
            <a:r>
              <a:rPr lang="es-ES_tradnl" sz="1200" dirty="0">
                <a:latin typeface="Calibri" panose="020F0502020204030204" pitchFamily="34" charset="0"/>
                <a:cs typeface="Calibri" panose="020F0502020204030204" pitchFamily="34" charset="0"/>
              </a:rPr>
              <a:t>Las Instituciones Principales deberán patrocinar a grupos de investigadores(as) nacionales y/o extranjeros con residencia en Chile que presenten la propuesta Anillo, y serán las beneficiarias directas de los recursos adjudicados por este concurso. Deberán otorgar espacio físico y apoyo en infraestructura, personal y en todas aquellas formas posibles para la consecución exitosa de los objetivos del proyecto. Entre éstas se incluyen: Universidades, Institutos y Centros de investigación en Ciencia y Tecnología independientes, Institutos Tecnológicos y de Investigación Públicos (ITPs). </a:t>
            </a:r>
            <a:r>
              <a:rPr lang="es-ES_tradnl" sz="1200" dirty="0">
                <a:latin typeface="Calibri"/>
                <a:ea typeface="Calibri"/>
                <a:cs typeface="Calibri"/>
                <a:sym typeface="Calibri"/>
              </a:rPr>
              <a:t>La Institución Principal podrá postular a este concurso, de manera individual o conjunta con una o más Instituciones Asociadas.</a:t>
            </a:r>
          </a:p>
          <a:p>
            <a:pPr marL="0" lvl="0" indent="0" algn="just">
              <a:lnSpc>
                <a:spcPct val="110000"/>
              </a:lnSpc>
              <a:spcBef>
                <a:spcPts val="800"/>
              </a:spcBef>
              <a:buClr>
                <a:srgbClr val="000000"/>
              </a:buClr>
              <a:buSzPts val="1200"/>
              <a:buNone/>
            </a:pPr>
            <a:endParaRPr sz="1200" b="1" u="sng" dirty="0">
              <a:solidFill>
                <a:srgbClr val="0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254000" marR="0" lvl="0" indent="0" algn="just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2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rgbClr val="2125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1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6DF6C-02B5-A54F-B23A-E5F3022562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511" y="316704"/>
            <a:ext cx="920256" cy="9202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22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1440455" y="295819"/>
            <a:ext cx="83613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1. Esenciales del Concurso</a:t>
            </a:r>
            <a:endParaRPr sz="1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1"/>
          </p:nvPr>
        </p:nvSpPr>
        <p:spPr>
          <a:xfrm>
            <a:off x="543750" y="776825"/>
            <a:ext cx="8056500" cy="39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35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3) Equipo de investigadores:</a:t>
            </a:r>
            <a:endParaRPr sz="12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100" dirty="0">
                <a:latin typeface="Calibri"/>
                <a:ea typeface="Calibri"/>
                <a:cs typeface="Calibri"/>
                <a:sym typeface="Calibri"/>
              </a:rPr>
              <a:t>El equipo debe estar compuesto por un mínimo de 3 y un máximo de 5 Investigadores Principales, incluidos el Director y el Director Alterno, quienes serán también responsables, en conjunto, de cumplir con los objetivos del proyecto, todo lo señalado en la propuesta adjudicada, y lo indicado en las bases concursales en lo que se refiere a publicaciones y resultados. Tanto el Director como el Director Alterno deben pertenecer a la Institución Principal, y el resto de Investigadores Pricnipales, a la Institución Principal o a la(s) Asociada(s), si existiesen. Además, el grupo de investigadores podrá incluir un máximo de 2 Investigadores Asociados participando simultáneamente.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s" sz="1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4) </a:t>
            </a:r>
            <a:r>
              <a:rPr lang="es" sz="1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Periodo de Postulación</a:t>
            </a:r>
            <a:r>
              <a:rPr lang="es" sz="1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" sz="1100" dirty="0">
                <a:latin typeface="Calibri"/>
                <a:ea typeface="Calibri"/>
                <a:cs typeface="Calibri"/>
                <a:sym typeface="Calibri"/>
              </a:rPr>
              <a:t>desde el Jueves 24 de Marzo hasta el Jueves 06 de Mayo de 2021 a las 13:00 horas.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 u="sng" dirty="0">
                <a:latin typeface="Calibri"/>
                <a:ea typeface="Calibri"/>
                <a:cs typeface="Calibri"/>
                <a:sym typeface="Calibri"/>
              </a:rPr>
              <a:t>5) Financiamiento: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	 	 	 		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 dirty="0">
                <a:latin typeface="Calibri"/>
                <a:ea typeface="Calibri"/>
                <a:cs typeface="Calibri"/>
                <a:sym typeface="Calibri"/>
              </a:rPr>
              <a:t>El financiamiento máximo por parte de ANID será de hasta $150.000.000 anuales por proyecto, con una duración de 3 años ($450.000.000 en total).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 u="sng" dirty="0">
                <a:latin typeface="Calibri"/>
                <a:ea typeface="Calibri"/>
                <a:cs typeface="Calibri"/>
                <a:sym typeface="Calibri"/>
              </a:rPr>
              <a:t>6) Temáticas: </a:t>
            </a:r>
            <a:endParaRPr sz="1200" b="1" u="sng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>
              <a:spcBef>
                <a:spcPts val="800"/>
              </a:spcBef>
              <a:buNone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A la presente convocatoria podrán presentarse proyectos al concurso de </a:t>
            </a:r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Anillo Regular </a:t>
            </a: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de Investigación en Ciencia y/o Tecnología como también podrán enmarcarse en alguna de las </a:t>
            </a:r>
            <a:r>
              <a:rPr lang="es-ES" sz="1100" b="1" dirty="0">
                <a:latin typeface="Calibri" panose="020F0502020204030204" pitchFamily="34" charset="0"/>
                <a:cs typeface="Calibri" panose="020F0502020204030204" pitchFamily="34" charset="0"/>
              </a:rPr>
              <a:t>2 temáticas específicas </a:t>
            </a: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de investigación definidas para el presente concurso:</a:t>
            </a:r>
          </a:p>
          <a:p>
            <a:pPr marL="0" lvl="0" indent="0">
              <a:spcBef>
                <a:spcPts val="800"/>
              </a:spcBef>
              <a:buNone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* Área Temática 1: Salud Resiliente</a:t>
            </a:r>
            <a:b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* Área Temática 2: Cambio Climático</a:t>
            </a:r>
            <a:endParaRPr sz="1100" dirty="0">
              <a:solidFill>
                <a:srgbClr val="0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000" dirty="0">
              <a:solidFill>
                <a:srgbClr val="2125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2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66DF6C-02B5-A54F-B23A-E5F3022562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429" y="297645"/>
            <a:ext cx="764382" cy="7643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2. Restricciones e incompatibilidades</a:t>
            </a:r>
            <a:endParaRPr sz="1100" dirty="0"/>
          </a:p>
        </p:txBody>
      </p:sp>
      <p:cxnSp>
        <p:nvCxnSpPr>
          <p:cNvPr id="124" name="Google Shape;124;p2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26" name="Google Shape;126;p24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609325" y="1038425"/>
            <a:ext cx="8229600" cy="3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De postulación: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u="sng" dirty="0">
                <a:latin typeface="Calibri" panose="020F0502020204030204" pitchFamily="34" charset="0"/>
                <a:cs typeface="Calibri" panose="020F0502020204030204" pitchFamily="34" charset="0"/>
              </a:rPr>
              <a:t>El(la) Director(a) o Directora(a) Alterno(a</a:t>
            </a: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) podrá postular en una única propuesta Anillo, en cualquiera de sus modalidades, o propuesta Núcleo Milenio, en dicha categoría.  Puede postular en una 2da propuesta, ya sea de Anillos o Núcleos, pero como Investigador Principal (no director ni alterno), o Asociado.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u="sng" dirty="0">
                <a:latin typeface="Calibri" panose="020F0502020204030204" pitchFamily="34" charset="0"/>
                <a:cs typeface="Calibri" panose="020F0502020204030204" pitchFamily="34" charset="0"/>
              </a:rPr>
              <a:t>Un(a) Investigador(a) Principal</a:t>
            </a: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, exceptuando los cargos de Director(a) o Director(a) Alterno(a), podrá postular en un máximo de 2 propuestas de los concursos de Proyecto Anillo, en cualquiera de sus modalidades, o Núcleos, en la categoría de Investigador Principal.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 Un(a) investigador(a) podrá postular en la categoría de Investigador(a) Asociado(a) en un máximo de 2 propuestas presentadas a este concurso.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Un mismo grupo de investigadores(as) principales no podrá postular de manera simultánea en una propuesta de Proyecto Anillo, en cualquiera de sus modalidades, y en una propuesta de la convocatoria a Núcleo Milenio. Sin embargo, hasta 2 investigadores(as) principales del equipo central de una propuesta, podrán participar de manera simultánea como investigadores(as) principales en otra propuesta (ya sea Núcleo Milenio o Proyecto Anillo, en cualquiera de sus modalidades).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No podrán postular en un proyecto Anillo como Investigadores(as) Principales, incluyendo al(a la) Director(a) y Director(a) Alterno, todas aquellas personas que detenten los siguientes </a:t>
            </a:r>
            <a:r>
              <a:rPr lang="es-ES" sz="1100" u="sng" dirty="0">
                <a:latin typeface="Calibri" panose="020F0502020204030204" pitchFamily="34" charset="0"/>
                <a:cs typeface="Calibri" panose="020F0502020204030204" pitchFamily="34" charset="0"/>
              </a:rPr>
              <a:t>cargos directivos de representación institucional</a:t>
            </a: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, considerados de alta responsabilidad y carga administrativa, y/o que tengan, por función y atribuciones de su cargo, conflictos de interés al tomar decisiones o manejar información privilegiada sobre proyectos de investigación: Rectores, Vicerrectores y/o Directores de Investigación, Pro-Rectores, Decanos (as) y quienes tengan cargos equivalentes en otras instituciones participantes que no sean universidades. De postular alguna persona que detente alguno de los cargos antes mencionados y de ser adjudicado el proyecto, deberá renunciar al cargo en cuestión en un plazo de 10 días hábiles posteriores a la fecha de total tramitación del acto administrativo que aprueba la adjudicación del concurso. </a:t>
            </a: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764B8ED-968A-284D-8502-DF624232D1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791" y="388873"/>
            <a:ext cx="741494" cy="7414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2. Restricciones e incompatibilidades</a:t>
            </a:r>
            <a:endParaRPr sz="1100" dirty="0"/>
          </a:p>
        </p:txBody>
      </p:sp>
      <p:cxnSp>
        <p:nvCxnSpPr>
          <p:cNvPr id="124" name="Google Shape;124;p2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26" name="Google Shape;126;p24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297366" y="871363"/>
            <a:ext cx="8541559" cy="385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De participación:</a:t>
            </a:r>
            <a:endParaRPr lang="en-US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Un(a) Investigador(a) no podrá ejercer como Director(a) o Director(a) Alterno(a) de un Anillo, y a la vez ejercer como Director(a) o Director(a) Alterno(a) en otro proyecto Anillo, en cualquiera de sus modalidades, Núcleo, o Centro ANID. En el caso de adjudicarse una propuesta que lo ponga en esta situación, deberá desistirse de su propuesta o renunciar al proyecto o centro vigente, según su preferencia y de acuerdo al cargo postulado en la propuesta. </a:t>
            </a:r>
            <a:endParaRPr lang="en-US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Un(a) investigador(a) podrá ejercer como Investigador(a) principal en un máximo de 2 (dos) proyectos Anillo, en cualquiera de sus modalidades, Centros ANID y/o Núcleo Milenio. En el caso de adjudicarse una propuesta que lo ponga en una situación que incumpla este punto, deberá desistirse de su propuesta o renunciar a alguno de los proyectos o centros vigente, según su preferencia y de acuerdo con cargo postulado en la propuesta. Si rechaza la propuesta recién adjudicada, está se considerará por completa desistida. Si opta por el nuevo Anillo, deberá renunciar a alguno de los cargos en los proyectos o Centros vigentes.</a:t>
            </a:r>
            <a:endParaRPr lang="en-US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Un(a) investigador(a) podrá participar simultáneamente en la categoría de Investigador(a) Asociado, en un máximo de dos proyectos Anillo, en cualquiera de sus modalidades.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No podrán participar en un proyecto Anillo como Investigadores(as) Principales, incluyendo al(a la) Director(a) y Director(a) Alterno, todas aquellas personas que detenten los siguientes cargos directivos de representación institucional, considerados de alta responsabilidad y carga administrativa, y/o que tengan, por función y atribuciones de su cargo, conflictos de interés al tomar decisiones o manejar información privilegiada sobre proyectos de investigación: Rectores, Vicerrectores y/o Directores de Investigación, Pro-Rectores y Decanos (as). De postular alguna persona que detente alguno de los cargos antes mencionados y de ser adjudicado el proyecto, deberá renunciar al cargo en cuestión.</a:t>
            </a:r>
            <a:endParaRPr lang="en-US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El equipo de investigadores(as) principales, incluyendo a quienes actúen como Director(a) y Director(a) Alterno(a), no podrá ser sustituido en ese cargo durante todo el proceso de concurso y, hasta que el Anillo adjudicado haya cumplido al menos un año de ejecución. Constituirán excepciones a la regla anterior, el fallecimiento o la ocurrencia de una situación no previsible al momento de efectuar la postulación, y no imputable al(a la) Director(a) o al equipo de investigadores(as) principales, la que deberá ser comunicada a ANID, incluyendo la designación de un(a) nuevo(a) investigador(a) o Director(a) para su evaluación y decisión fundada, la que será dictada por la Dirección Nacional de ANID.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4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764B8ED-968A-284D-8502-DF624232D1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646" y="309283"/>
            <a:ext cx="711758" cy="71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2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100" dirty="0">
                <a:solidFill>
                  <a:srgbClr val="7F7F7F"/>
                </a:solidFill>
                <a:latin typeface="Calibri"/>
                <a:cs typeface="Calibri"/>
                <a:sym typeface="Calibri"/>
              </a:rPr>
              <a:t>3. Contenido de la postulación</a:t>
            </a:r>
            <a:endParaRPr sz="1100" dirty="0"/>
          </a:p>
        </p:txBody>
      </p:sp>
      <p:cxnSp>
        <p:nvCxnSpPr>
          <p:cNvPr id="124" name="Google Shape;124;p2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26" name="Google Shape;126;p24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 txBox="1"/>
          <p:nvPr/>
        </p:nvSpPr>
        <p:spPr>
          <a:xfrm>
            <a:off x="297366" y="871363"/>
            <a:ext cx="8541559" cy="385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Información General</a:t>
            </a: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Antecedentes de los Investigadores Principales</a:t>
            </a:r>
          </a:p>
          <a:p>
            <a:pPr marL="2286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Descripción de la propuesta Anillo</a:t>
            </a: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: debe estar relacionada con los objetivos, plan de trabajo, actividades, hitos e indicadores de calidad e impacto. Debe incluir: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Resumen</a:t>
            </a:r>
            <a:r>
              <a:rPr lang="es-CL" sz="1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(en inglés y en español)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CL" sz="12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Propuesta de Investigación</a:t>
            </a:r>
            <a:r>
              <a:rPr lang="es-CL" sz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</a:t>
            </a:r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debe describir el objetivo general, los objetivos específicos a abordar, las líneas de investigación, las metodologías de trabajo, las actividades de investigación a desarrollar y los resultados esperados. 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200" b="1" dirty="0">
                <a:latin typeface="Calibri" panose="020F0502020204030204" pitchFamily="34" charset="0"/>
                <a:cs typeface="Calibri" panose="020F0502020204030204" pitchFamily="34" charset="0"/>
              </a:rPr>
              <a:t>Formación de Recursos Humanos</a:t>
            </a:r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: formación de tesistas de pre y/o postgrado, capacitación de personal técnico y profesional, y  entrenamiento de investigadores jóvenes, siempre en el marco de las líneas de investigación que estos proyectos desarrollen. 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200" b="1" dirty="0">
                <a:solidFill>
                  <a:schemeClr val="dk1"/>
                </a:solidFill>
                <a:latin typeface="Calibri"/>
                <a:cs typeface="Calibri"/>
              </a:rPr>
              <a:t>Colaboración: </a:t>
            </a:r>
            <a:r>
              <a:rPr lang="es-ES" sz="1200" dirty="0">
                <a:solidFill>
                  <a:schemeClr val="dk1"/>
                </a:solidFill>
                <a:latin typeface="Calibri"/>
                <a:cs typeface="Calibri"/>
              </a:rPr>
              <a:t>las propuestas deberán provechar al máximo las experiencias y capacidades tanto nacionales como internacionales. Para ello, los grupos de investigación deberán establecer vínculos de colaboración científica y/o tecnológica con investigadores(as) y/o expertos(a), centros de investigación y/o entidades públicas y privadas, nacionales o extranjeras.</a:t>
            </a:r>
          </a:p>
          <a:p>
            <a:pPr marL="171450" lvl="0" indent="-171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200" b="1" dirty="0">
                <a:latin typeface="Calibri" panose="020F0502020204030204" pitchFamily="34" charset="0"/>
                <a:cs typeface="Calibri" panose="020F0502020204030204" pitchFamily="34" charset="0"/>
              </a:rPr>
              <a:t>Extensión y Divulgación de los Resultados</a:t>
            </a:r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: las propuestas deberán llevar a cabo actividades de difusión de sus resultados científicos hacia público especialista y no especialista. </a:t>
            </a:r>
          </a:p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200" b="1" dirty="0">
                <a:solidFill>
                  <a:schemeClr val="dk1"/>
                </a:solidFill>
                <a:latin typeface="Calibri"/>
                <a:cs typeface="Calibri"/>
              </a:rPr>
              <a:t>4) Recursos y Presupuesto</a:t>
            </a:r>
            <a:r>
              <a:rPr lang="es-ES" sz="1200" dirty="0">
                <a:solidFill>
                  <a:schemeClr val="dk1"/>
                </a:solidFill>
                <a:latin typeface="Calibri"/>
                <a:cs typeface="Calibri"/>
              </a:rPr>
              <a:t>: para los tres años de ejecución del proyecto.</a:t>
            </a:r>
          </a:p>
          <a:p>
            <a:r>
              <a:rPr lang="es-ES" sz="1200" b="1" dirty="0">
                <a:solidFill>
                  <a:schemeClr val="dk1"/>
                </a:solidFill>
                <a:latin typeface="Calibri"/>
                <a:cs typeface="Calibri"/>
              </a:rPr>
              <a:t>5) </a:t>
            </a:r>
            <a:r>
              <a:rPr lang="en-US" sz="1200" b="1" dirty="0">
                <a:solidFill>
                  <a:schemeClr val="dk1"/>
                </a:solidFill>
                <a:latin typeface="Calibri"/>
                <a:cs typeface="Calibri"/>
              </a:rPr>
              <a:t>Anexos: </a:t>
            </a:r>
            <a:r>
              <a:rPr lang="es-ES" sz="1200" dirty="0">
                <a:solidFill>
                  <a:schemeClr val="dk1"/>
                </a:solidFill>
                <a:latin typeface="Calibri"/>
                <a:cs typeface="Calibri"/>
              </a:rPr>
              <a:t>se deberá incluir cualquier otra información relevante, certificaciones de bioética, bioseguridad, permisos y otras, si corresponden, las </a:t>
            </a:r>
            <a:r>
              <a:rPr lang="es-ES" sz="1200" u="sng" dirty="0">
                <a:solidFill>
                  <a:schemeClr val="dk1"/>
                </a:solidFill>
                <a:latin typeface="Calibri"/>
                <a:cs typeface="Calibri"/>
              </a:rPr>
              <a:t>cartas compromiso de las instituciones participantes</a:t>
            </a:r>
            <a:r>
              <a:rPr lang="es-ES" sz="1200" dirty="0">
                <a:solidFill>
                  <a:schemeClr val="dk1"/>
                </a:solidFill>
                <a:latin typeface="Calibri"/>
                <a:cs typeface="Calibri"/>
              </a:rPr>
              <a:t>, certificados de Acreditación de Programas de Doctorados, entre otros que se encuentran explicitados en el Sistema de Postulación en Línea. </a:t>
            </a:r>
          </a:p>
          <a:p>
            <a:pPr algn="just">
              <a:lnSpc>
                <a:spcPct val="115000"/>
              </a:lnSpc>
            </a:pPr>
            <a:endParaRPr lang="en-US" sz="1200" b="1" dirty="0">
              <a:solidFill>
                <a:schemeClr val="dk1"/>
              </a:solidFill>
              <a:latin typeface="Calibri"/>
              <a:cs typeface="Calibri"/>
            </a:endParaRPr>
          </a:p>
          <a:p>
            <a:pPr lvl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s-CL" sz="12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endParaRPr lang="es-CL" sz="12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endParaRPr 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4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AE22082-3383-0B41-B10C-C3AB2ED200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42" y="283171"/>
            <a:ext cx="690510" cy="6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6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282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4. Ítems Financiables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" name="Google Shape;148;p26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>
            <a:off x="628649" y="645061"/>
            <a:ext cx="7886700" cy="4040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spcBef>
                <a:spcPts val="400"/>
              </a:spcBef>
              <a:spcAft>
                <a:spcPts val="0"/>
              </a:spcAft>
              <a:buSzPts val="1100"/>
              <a:buChar char="➢"/>
            </a:pPr>
            <a:r>
              <a:rPr lang="es" sz="1100" b="1"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Gastos en Personal</a:t>
            </a:r>
            <a:r>
              <a:rPr lang="es" sz="1200"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: Considera </a:t>
            </a:r>
            <a:r>
              <a:rPr lang="es" sz="1200">
                <a:latin typeface="Calibri"/>
                <a:ea typeface="Calibri"/>
                <a:cs typeface="Calibri"/>
                <a:sym typeface="Calibri"/>
              </a:rPr>
              <a:t>remuneraciones y honorarios para el personal contratado por el Proyecto Anillo e incentivos para el personal asociado al Proyecto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100" dirty="0"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>
              <a:highlight>
                <a:srgbClr val="F3F3F3"/>
              </a:highlight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488" y="1760457"/>
            <a:ext cx="7105224" cy="237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3;p27" descr="Forma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 b="13397"/>
          <a:stretch/>
        </p:blipFill>
        <p:spPr>
          <a:xfrm>
            <a:off x="8071137" y="260377"/>
            <a:ext cx="888423" cy="769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3654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4. Ítems Financiables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" name="Google Shape;159;p27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628649" y="645061"/>
            <a:ext cx="7886700" cy="4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88358"/>
              <a:buFont typeface="Arial"/>
              <a:buNone/>
            </a:pPr>
            <a:endParaRPr sz="1358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994"/>
              <a:buFont typeface="Arial"/>
              <a:buNone/>
            </a:pP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1904" algn="l" rtl="0">
              <a:spcBef>
                <a:spcPts val="40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s" sz="1358" b="1" dirty="0"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Gastos</a:t>
            </a:r>
            <a:r>
              <a:rPr lang="es" sz="1358" b="1" dirty="0">
                <a:latin typeface="Calibri"/>
                <a:ea typeface="Calibri"/>
                <a:cs typeface="Calibri"/>
                <a:sym typeface="Calibri"/>
              </a:rPr>
              <a:t> de operación: </a:t>
            </a:r>
            <a:r>
              <a:rPr lang="es" sz="1358" dirty="0">
                <a:latin typeface="Calibri"/>
                <a:ea typeface="Calibri"/>
                <a:cs typeface="Calibri"/>
                <a:sym typeface="Calibri"/>
              </a:rPr>
              <a:t>Considera todos aquellos gastos asociados a la ejecución del proyecto Anillo. Incluye materiales o suministros requeridos para su ejecución, así como aquellos servicios específicos y puntuales (computación, contabilidad, análisis de laboratorio, etc.).</a:t>
            </a: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1904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s" sz="1358" b="1" dirty="0">
                <a:latin typeface="Calibri"/>
                <a:ea typeface="Calibri"/>
                <a:cs typeface="Calibri"/>
                <a:sym typeface="Calibri"/>
              </a:rPr>
              <a:t>Equipamiento: </a:t>
            </a:r>
            <a:r>
              <a:rPr lang="es" sz="1358" dirty="0">
                <a:latin typeface="Calibri"/>
                <a:ea typeface="Calibri"/>
                <a:cs typeface="Calibri"/>
                <a:sym typeface="Calibri"/>
              </a:rPr>
              <a:t>Sólo se financiarán los equipos y sus accesorios estrictamente necesarios para una adecuada ejecución del proyecto Anillo. Éste Ítem no podrá superar el 20% del monto total asignado por ANID al proyecto en este concurso.</a:t>
            </a: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1904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Calibri"/>
              <a:buChar char="➢"/>
            </a:pPr>
            <a:r>
              <a:rPr lang="es" sz="1358" b="1" dirty="0">
                <a:latin typeface="Calibri"/>
                <a:ea typeface="Calibri"/>
                <a:cs typeface="Calibri"/>
                <a:sym typeface="Calibri"/>
              </a:rPr>
              <a:t>Infraestructura y Mobiliario:</a:t>
            </a:r>
            <a:r>
              <a:rPr lang="es" sz="1358" dirty="0">
                <a:latin typeface="Calibri"/>
                <a:ea typeface="Calibri"/>
                <a:cs typeface="Calibri"/>
                <a:sym typeface="Calibri"/>
              </a:rPr>
              <a:t> Se podrán solicitar recursos para gastos de materialización de obras de infraestructura, tales como acondicionamiento de espacios físicos de trabajo, elaboración de planos y maquetas y para los demás propósitos específicos del proyecto. Éstos no podrán exceder de un 10% del monto asignado por ANID al proyecto Anillo.</a:t>
            </a: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58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337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88358"/>
              <a:buFont typeface="Calibri"/>
              <a:buChar char="➢"/>
            </a:pPr>
            <a:r>
              <a:rPr lang="es" sz="1358" b="1" dirty="0">
                <a:latin typeface="Calibri"/>
                <a:ea typeface="Calibri"/>
                <a:cs typeface="Calibri"/>
                <a:sym typeface="Calibri"/>
              </a:rPr>
              <a:t>Gastos de Administración Indirectos:</a:t>
            </a:r>
            <a:r>
              <a:rPr lang="es" sz="1358" dirty="0">
                <a:latin typeface="Calibri"/>
                <a:ea typeface="Calibri"/>
                <a:cs typeface="Calibri"/>
                <a:sym typeface="Calibri"/>
              </a:rPr>
              <a:t> Gastos indirectos realizados por las instituciones participantes destinados a la gestión y ejecución del proyecto Anillo. Estos no podrán exceder de un 5% del monto total anual asignado por ANID al proyecto Anillo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dirty="0"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90909"/>
              <a:buNone/>
            </a:pPr>
            <a:endParaRPr sz="1100" dirty="0">
              <a:highlight>
                <a:srgbClr val="F3F3F3"/>
              </a:highlight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27" descr="Forma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 b="13397"/>
          <a:stretch/>
        </p:blipFill>
        <p:spPr>
          <a:xfrm>
            <a:off x="8071137" y="260377"/>
            <a:ext cx="888423" cy="769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1440450" y="309276"/>
            <a:ext cx="63654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5. Criterios de Evaluación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0" name="Google Shape;170;p28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71" name="Google Shape;171;p28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72" name="Google Shape;172;p28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4" name="Google Shape;174;p28"/>
          <p:cNvGraphicFramePr/>
          <p:nvPr>
            <p:extLst>
              <p:ext uri="{D42A27DB-BD31-4B8C-83A1-F6EECF244321}">
                <p14:modId xmlns:p14="http://schemas.microsoft.com/office/powerpoint/2010/main" val="1157533855"/>
              </p:ext>
            </p:extLst>
          </p:nvPr>
        </p:nvGraphicFramePr>
        <p:xfrm>
          <a:off x="920075" y="882036"/>
          <a:ext cx="7592300" cy="3770316"/>
        </p:xfrm>
        <a:graphic>
          <a:graphicData uri="http://schemas.openxmlformats.org/drawingml/2006/table">
            <a:tbl>
              <a:tblPr>
                <a:noFill/>
                <a:tableStyleId>{23D88D62-10FA-423E-AAC3-D2B9E9E6980F}</a:tableStyleId>
              </a:tblPr>
              <a:tblGrid>
                <a:gridCol w="654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Criterios de Evaluación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Ponderación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Pertinencia, relevancia, novedad 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Pertinencia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del proyecto a los objetivos del presente concurso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Relevancia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del proyecto desarrollado dentro de la disciplina o temáticas en que se</a:t>
                      </a:r>
                      <a:b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inserta el proyecto. Para ello los conocimientos disponibles en el país y en el extranjero</a:t>
                      </a:r>
                      <a:b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sobre el tema propuesto en el proyecto, así como el estado del arte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Novedad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la investigación propuesta y originalidad.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Diferenciación de la propuesta</a:t>
                      </a:r>
                      <a:b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relación a otros proyectos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realizados con anterioridad o en ejecución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Pertinencia y relevancia de la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contribución de la propuesta a sectores públicos/privados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la sociedad para el bienestar nacional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el caso de las propuestas que se presenten a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Anillos Temáticos de Ciencia y/o</a:t>
                      </a:r>
                      <a:b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Tecnología, pertinencia del proyecto dentro de la temática seleccionada.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La formulación del mismo debe estar orientada a contribuir con conocimiento útil y aplicable a los problemas que en estas áreas se intentan resolver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25%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8C7989B-9DEC-7244-AA38-0B74311D24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094" y="235243"/>
            <a:ext cx="594191" cy="5941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1440450" y="309276"/>
            <a:ext cx="63654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5. Criterios de Evaluación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9"/>
          <p:cNvCxnSpPr/>
          <p:nvPr/>
        </p:nvCxnSpPr>
        <p:spPr>
          <a:xfrm>
            <a:off x="1440455" y="776832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83" name="Google Shape;183;p29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84" name="Google Shape;184;p29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6" name="Google Shape;186;p29"/>
          <p:cNvGraphicFramePr/>
          <p:nvPr>
            <p:extLst>
              <p:ext uri="{D42A27DB-BD31-4B8C-83A1-F6EECF244321}">
                <p14:modId xmlns:p14="http://schemas.microsoft.com/office/powerpoint/2010/main" val="1597568642"/>
              </p:ext>
            </p:extLst>
          </p:nvPr>
        </p:nvGraphicFramePr>
        <p:xfrm>
          <a:off x="522675" y="838786"/>
          <a:ext cx="8014025" cy="3861346"/>
        </p:xfrm>
        <a:graphic>
          <a:graphicData uri="http://schemas.openxmlformats.org/drawingml/2006/table">
            <a:tbl>
              <a:tblPr>
                <a:noFill/>
                <a:tableStyleId>{23D88D62-10FA-423E-AAC3-D2B9E9E6980F}</a:tableStyleId>
              </a:tblPr>
              <a:tblGrid>
                <a:gridCol w="6947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Criterios de Evaluación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Ponderación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Factibilidad 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Consistencia entre las actividades y resultados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comprometidos y los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plazos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duración del proyecto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Consistencia entre las actividades y resultados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las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capacidades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del equipo de investigación y el presupuesto solicitado a la ANID,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plazos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establecidos para la ejecución y las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facilidades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y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compromiso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la(s) institución(es) participante(s) en él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10%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Calidad científica del proyecto 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Claridad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la Formulación del proyecto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Consistencia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entre preguntas de investigación, objetivos generales, específicos y actividades a desarrollar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Rigurosidad metodológica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métodos y técnicas de investigación, hipótesis, análisis y proyección de resultados. Factores interdisciplinarios y/o multidisciplinarios que conduzcan al logro de los objetivos planteados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Utilización de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nuevas tecnologías y aproximaciones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para la resolución de los problemas planteados.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Consistencia de la propuesta de investigación científica y/o tecnológica y su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contribución a sectores públicos/privados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la sociedad para el bienestar nacional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25%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D8C7989B-9DEC-7244-AA38-0B74311D24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603" y="206184"/>
            <a:ext cx="601625" cy="6016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>
            <a:spLocks noGrp="1"/>
          </p:cNvSpPr>
          <p:nvPr>
            <p:ph type="title"/>
          </p:nvPr>
        </p:nvSpPr>
        <p:spPr>
          <a:xfrm>
            <a:off x="1440450" y="229776"/>
            <a:ext cx="63654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5. Criterios de Evaluación</a:t>
            </a: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5" name="Google Shape;195;p30"/>
          <p:cNvCxnSpPr/>
          <p:nvPr/>
        </p:nvCxnSpPr>
        <p:spPr>
          <a:xfrm>
            <a:off x="1440455" y="673507"/>
            <a:ext cx="6365400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sp>
        <p:nvSpPr>
          <p:cNvPr id="196" name="Google Shape;196;p30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197" name="Google Shape;197;p30"/>
          <p:cNvSpPr txBox="1"/>
          <p:nvPr/>
        </p:nvSpPr>
        <p:spPr>
          <a:xfrm>
            <a:off x="7295717" y="4682213"/>
            <a:ext cx="154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8" name="Google Shape;198;p30"/>
          <p:cNvGraphicFramePr/>
          <p:nvPr>
            <p:extLst>
              <p:ext uri="{D42A27DB-BD31-4B8C-83A1-F6EECF244321}">
                <p14:modId xmlns:p14="http://schemas.microsoft.com/office/powerpoint/2010/main" val="2622108673"/>
              </p:ext>
            </p:extLst>
          </p:nvPr>
        </p:nvGraphicFramePr>
        <p:xfrm>
          <a:off x="626438" y="711624"/>
          <a:ext cx="8022075" cy="4281970"/>
        </p:xfrm>
        <a:graphic>
          <a:graphicData uri="http://schemas.openxmlformats.org/drawingml/2006/table">
            <a:tbl>
              <a:tblPr>
                <a:noFill/>
                <a:tableStyleId>{23D88D62-10FA-423E-AAC3-D2B9E9E6980F}</a:tableStyleId>
              </a:tblPr>
              <a:tblGrid>
                <a:gridCol w="702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1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Criterios de Evaluación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Ponderación</a:t>
                      </a: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8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Idoneidad y adecuación del personal participante en el proyecto proponente 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Trayectoria científica de los miembros del equipo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investigadores(as) principales en estricta relación con las disciplinas de este proyecto, en los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últimos 5 años 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evaluada entre otros, por calidad de las publicaciones de acuerdo a la categoría de las revistas en las cuales se publican; citaciones; proyectos FONDECYT regular aprobados; proyectos FONDEF IDeA aprobados; Núcleos o Institutos Milenio aprobados, Proyectos Anillo aprobados, patentes, modelos de utilidad, registros de marca, licencias, convenios y asesorías realizadas al sector público y/o privado, entre otros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Experiencia de trabajo colaborativo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entre los investigadores(as) principales</a:t>
                      </a:r>
                      <a:endParaRPr sz="1200"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20%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6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Impacto del proyecto 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Generación de nuevo conocimiento 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el área y/o disciplina(s) en la(s) que se enmarca el proyecto, la cual se debe traducir en productividad científica y/o tecnológica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Formación de recursos humanos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calidad en el área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Establecimiento, desarrollo y fortalecimiento de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relaciones de colaboración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tanto nacional como internacional para la consecución de los objetivos del proyecto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Calidad de las </a:t>
                      </a: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actividades de extensión y divulgación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propuestas y aportes reales a la visibilidad nacional de la investigación realizada</a:t>
                      </a:r>
                      <a:endParaRPr sz="1200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54545"/>
                        </a:buClr>
                        <a:buSzPts val="1200"/>
                        <a:buFont typeface="Calibri"/>
                        <a:buChar char="●"/>
                      </a:pPr>
                      <a:r>
                        <a:rPr lang="es" sz="1200" b="1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Contribución a sectores públicos/privados</a:t>
                      </a:r>
                      <a:r>
                        <a:rPr lang="es" sz="1200" dirty="0">
                          <a:solidFill>
                            <a:srgbClr val="45454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la sociedad para el bienestar nacional</a:t>
                      </a:r>
                      <a:endParaRPr sz="1200" b="1" dirty="0">
                        <a:solidFill>
                          <a:srgbClr val="45454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20%</a:t>
                      </a:r>
                      <a:endParaRPr sz="1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8C7989B-9DEC-7244-AA38-0B74311D24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886" y="183995"/>
            <a:ext cx="569253" cy="5692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144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6. Causales de Inadmisibilidad </a:t>
            </a:r>
            <a:endParaRPr sz="1100" dirty="0"/>
          </a:p>
        </p:txBody>
      </p:sp>
      <p:cxnSp>
        <p:nvCxnSpPr>
          <p:cNvPr id="206" name="Google Shape;206;p31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07" name="Google Shape;207;p31"/>
          <p:cNvSpPr txBox="1">
            <a:spLocks noGrp="1"/>
          </p:cNvSpPr>
          <p:nvPr>
            <p:ph type="body" idx="1"/>
          </p:nvPr>
        </p:nvSpPr>
        <p:spPr>
          <a:xfrm>
            <a:off x="522685" y="1075998"/>
            <a:ext cx="8229600" cy="36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1100" dirty="0"/>
          </a:p>
        </p:txBody>
      </p:sp>
      <p:sp>
        <p:nvSpPr>
          <p:cNvPr id="208" name="Google Shape;208;p31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1"/>
          <p:cNvSpPr txBox="1"/>
          <p:nvPr/>
        </p:nvSpPr>
        <p:spPr>
          <a:xfrm>
            <a:off x="513874" y="1116587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31" descr="Advertenc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449" y="16667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1"/>
          <p:cNvSpPr txBox="1"/>
          <p:nvPr/>
        </p:nvSpPr>
        <p:spPr>
          <a:xfrm>
            <a:off x="819375" y="937864"/>
            <a:ext cx="6986362" cy="3618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Propuestas que contengan información en un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idioma</a:t>
            </a: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 distinto al inglés en aquellos campos donde así lo explicita el formulario de postulación, a excepción de nombres propios, títulos de publicaciones o donde indique lo contrario el formulario de postulación en línea. Lo anterior, para facilitar la evaluación de las propuestas</a:t>
            </a:r>
            <a:endParaRPr sz="1200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Propuestas cuya institución principal no cumpla con los requisitos establecidos en las bases en el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numeral III. 1. “Instituciones participantes”, 1.1. “Institución principal”</a:t>
            </a:r>
            <a:endParaRPr sz="1200" b="1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Que uno(a) o más Investigadores(as) (incluyendo al Director(a) y Director(a) Alterno) se presenten en un número de postulaciones que excedan lo permitido en estas bases en el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numeral III. 5. “RESTRICCIONES E INCOMPATIBILIDADES”, 5.1 “Postulación”</a:t>
            </a:r>
            <a:endParaRPr sz="1200" b="1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Propuestas que presenten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menos de 3 o más de 5 investigadores(as) principales</a:t>
            </a: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, incluyendo al(a la) Director(a) y al(a la) Director Alterno(a)</a:t>
            </a:r>
            <a:endParaRPr sz="1200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Propuestas que presenten más de 2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Investigadores(as) Asociados participando en forma simultánea</a:t>
            </a: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 en la propuesta</a:t>
            </a:r>
            <a:endParaRPr sz="1200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Propuestas cuyo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director(a) y/o director(a) alterno(a) no pertenezcan a la institución principal</a:t>
            </a:r>
            <a:endParaRPr sz="1200" b="1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200"/>
              <a:buFont typeface="Calibri"/>
              <a:buChar char="●"/>
            </a:pPr>
            <a:r>
              <a:rPr lang="es" sz="1200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Propuestas en que alguno(a) de los(las) </a:t>
            </a:r>
            <a:r>
              <a:rPr lang="es" sz="1200" b="1" dirty="0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investigadores(as) principales no pertenezca(n) a  la institución principal o a alguna de las instituciones asociadas</a:t>
            </a:r>
            <a:endParaRPr sz="1200" b="1" dirty="0">
              <a:solidFill>
                <a:srgbClr val="4545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156258" y="4658708"/>
            <a:ext cx="4909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>
            <a:spLocks noGrp="1"/>
          </p:cNvSpPr>
          <p:nvPr>
            <p:ph type="title"/>
          </p:nvPr>
        </p:nvSpPr>
        <p:spPr>
          <a:xfrm>
            <a:off x="1440444" y="309258"/>
            <a:ext cx="63654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7. Patrocinio Institucional</a:t>
            </a:r>
            <a:endParaRPr sz="1100" dirty="0"/>
          </a:p>
        </p:txBody>
      </p:sp>
      <p:cxnSp>
        <p:nvCxnSpPr>
          <p:cNvPr id="260" name="Google Shape;260;p34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61" name="Google Shape;261;p34"/>
          <p:cNvSpPr txBox="1">
            <a:spLocks noGrp="1"/>
          </p:cNvSpPr>
          <p:nvPr>
            <p:ph type="body" idx="1"/>
          </p:nvPr>
        </p:nvSpPr>
        <p:spPr>
          <a:xfrm>
            <a:off x="364274" y="794047"/>
            <a:ext cx="8408252" cy="4040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Para obtener la Carta de Compromiso y el Certificado de contratación UC, como Institución Principal o Asociada, las propuestas deben completar el siguiente</a:t>
            </a:r>
            <a:r>
              <a:rPr lang="es" sz="1200" dirty="0"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/>
              </a:rPr>
              <a:t> </a:t>
            </a:r>
            <a:r>
              <a:rPr lang="es" sz="12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Formulario online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1200" u="sng" dirty="0">
                <a:latin typeface="Calibri"/>
                <a:ea typeface="Calibri"/>
                <a:cs typeface="Calibri"/>
                <a:sym typeface="Calibri"/>
              </a:rPr>
              <a:t>a más tardar el Lunes 26 de Abril a las 13:00 horas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, adjuntando esta documentación: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s" sz="1200" b="1" dirty="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  <a:hlinkClick r:id="rId4"/>
              </a:rPr>
              <a:t>DOI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del Director de la Propuesta si es académico UC. Si el Director no es académico UC, se debe presentar DOI del Investigador UC Principal o Asociado que sea designado por el proyecto como contraparte VRI.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  <a:hlinkClick r:id="rId4"/>
              </a:rPr>
              <a:t>Carta(s) de Apoyo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para todos los Investigadores Principales y Asociados UC.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  <a:hlinkClick r:id="rId4"/>
              </a:rPr>
              <a:t>Carta(s) de Aportes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de la Facultad Principal (a la que pertenece el Director) y de las Asociadas, si corresponde.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Presupuesto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 del proyecto (en formato dispuesto por la ANID)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Certificado de validación curricular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firmado por el(la) Director(a) del proyecto.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Declaraciones y Compromiso de fiel ejecución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de los(as) Investigadores(as) Principales.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Declaración de objeto de estudio.</a:t>
            </a: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s" sz="1200" dirty="0"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Borrador de la propuesta 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en pdf (se descarga desde la plataforma ANID de postulación)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"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>
              <a:lnSpc>
                <a:spcPct val="125000"/>
              </a:lnSpc>
              <a:spcBef>
                <a:spcPts val="0"/>
              </a:spcBef>
              <a:buNone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Una vez que la DINV revise dichos documentos, preparará las cartas que debe firmar el Vicerrector de Investigación y las enviará firmadas entre el lunes 3 y martes 4 de Mayo al Director o Investigador UC responsable de cada proyecto postulante, para que los Directores de las propuestas puedan cargarla en el sistema y enviar su postulación hasta el Jueves 6 de Mayo a las 13:00 horas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(fin del plazo de postulación a ANID). Son los directores de las propuestas los encargados de enviar la postulación dentro del plazo establecido.</a:t>
            </a:r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" sz="12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s-ES" sz="1200" dirty="0">
                <a:latin typeface="Calibri"/>
                <a:ea typeface="Calibri"/>
                <a:cs typeface="Calibri"/>
              </a:rPr>
              <a:t>*Importante: Considerando el acotado plazo de postulación, se permitirá enviar el ID de Ética y Seguridad UC al correo uc_anillos@uc.c,l después de la fecha de cierre del concurso (Jueves 20 de mayo de 2021). Los proyectos adjudicados deberán enviar las respectivas certificaciones a la ANID dentro de un plazo de 60 días contados desde la notificación de la adjudicación. </a:t>
            </a:r>
            <a:endParaRPr lang="es" sz="12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4" descr="Flujo de trabaj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8175" y="245270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10D372-8F2C-574D-BEC0-2E79B84A2E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 txBox="1">
            <a:spLocks noGrp="1"/>
          </p:cNvSpPr>
          <p:nvPr>
            <p:ph type="title"/>
          </p:nvPr>
        </p:nvSpPr>
        <p:spPr>
          <a:xfrm>
            <a:off x="1440456" y="309283"/>
            <a:ext cx="6789144" cy="45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8. Recomendaciones</a:t>
            </a:r>
            <a:endParaRPr sz="1100" dirty="0"/>
          </a:p>
        </p:txBody>
      </p:sp>
      <p:cxnSp>
        <p:nvCxnSpPr>
          <p:cNvPr id="271" name="Google Shape;271;p35"/>
          <p:cNvCxnSpPr/>
          <p:nvPr/>
        </p:nvCxnSpPr>
        <p:spPr>
          <a:xfrm>
            <a:off x="1440455" y="776832"/>
            <a:ext cx="6365282" cy="0"/>
          </a:xfrm>
          <a:prstGeom prst="straightConnector1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72" name="Google Shape;272;p35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5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5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778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5"/>
          <p:cNvSpPr txBox="1"/>
          <p:nvPr/>
        </p:nvSpPr>
        <p:spPr>
          <a:xfrm>
            <a:off x="342900" y="1109718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254000" marR="0" lvl="0" indent="-16510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5"/>
          <p:cNvSpPr txBox="1"/>
          <p:nvPr/>
        </p:nvSpPr>
        <p:spPr>
          <a:xfrm>
            <a:off x="628650" y="990750"/>
            <a:ext cx="7886700" cy="3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Esta presentación no aborda la totalidad de aspectos a considerar para postular al “Concurso Anillos Regular de Investigación En Ciencia y/o Tecnología 2021 y Anillos Temáticos de Investigación en Ciencia y/o Tecnología 2021” y  </a:t>
            </a:r>
            <a:r>
              <a:rPr lang="es" sz="1200" b="1" dirty="0">
                <a:latin typeface="Calibri"/>
                <a:ea typeface="Calibri"/>
                <a:cs typeface="Calibri"/>
                <a:sym typeface="Calibri"/>
              </a:rPr>
              <a:t>no reemplaza de ningún modo la lectura de las bases</a:t>
            </a: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>
              <a:buSzPts val="1200"/>
              <a:buFont typeface="Calibri"/>
              <a:buChar char="●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Para acceder a los formularios, fechas y más información se sugiere revisar la ficha web del </a:t>
            </a:r>
            <a:r>
              <a:rPr lang="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“Concurso Anillos Regular de Investigación En Ciencia y/o Tecnología 2021 y Anillos Temáticos de Investigación en Ciencia y/o Tecnología 2021” en 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https://investigacion.uc.cl/concursos/concurso-de-anillos-de-investigacion-en-ciencia-y-o-tecnologia-regular-y-areas-tematicas-202/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lvl="0" algn="just">
              <a:buSzPts val="12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Frente a dudas sobre las bases o el sistema de postulación, se recomienda revisar el Documento de Preguntas Frecuentes o consultar directamente con </a:t>
            </a:r>
            <a:r>
              <a:rPr lang="e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ANID</a:t>
            </a:r>
            <a:r>
              <a:rPr lang="es" sz="1200" dirty="0">
                <a:latin typeface="Calibri"/>
                <a:ea typeface="Calibri"/>
                <a:cs typeface="Calibri"/>
                <a:sym typeface="Calibri"/>
              </a:rPr>
              <a:t>, hasta el Jueves 29 de Abril (1 semana antes del cierre). Para consultas sobre el proceso de patrocionio institucional, formatos, documentación y plazos, contactar a Josefina Prieto al correo</a:t>
            </a:r>
            <a:r>
              <a:rPr lang="e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uc_anillos@uc.cl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just" rtl="0">
              <a:spcBef>
                <a:spcPts val="20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</a:endParaRPr>
          </a:p>
        </p:txBody>
      </p:sp>
      <p:pic>
        <p:nvPicPr>
          <p:cNvPr id="279" name="Google Shape;279;p35" descr="Bombilla y engranaj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9600" y="252085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5"/>
          <p:cNvSpPr txBox="1"/>
          <p:nvPr/>
        </p:nvSpPr>
        <p:spPr>
          <a:xfrm>
            <a:off x="7295717" y="4682213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s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9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/>
          <p:nvPr/>
        </p:nvSpPr>
        <p:spPr>
          <a:xfrm>
            <a:off x="628650" y="9907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6"/>
          <p:cNvSpPr txBox="1"/>
          <p:nvPr/>
        </p:nvSpPr>
        <p:spPr>
          <a:xfrm>
            <a:off x="742950" y="1105053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6"/>
          <p:cNvSpPr txBox="1"/>
          <p:nvPr/>
        </p:nvSpPr>
        <p:spPr>
          <a:xfrm>
            <a:off x="513873" y="1038138"/>
            <a:ext cx="8001476" cy="364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6"/>
          <p:cNvSpPr txBox="1"/>
          <p:nvPr/>
        </p:nvSpPr>
        <p:spPr>
          <a:xfrm>
            <a:off x="628650" y="990752"/>
            <a:ext cx="7886700" cy="42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6"/>
          <p:cNvSpPr txBox="1"/>
          <p:nvPr/>
        </p:nvSpPr>
        <p:spPr>
          <a:xfrm>
            <a:off x="513874" y="1116587"/>
            <a:ext cx="7886700" cy="368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6"/>
          <p:cNvSpPr txBox="1"/>
          <p:nvPr/>
        </p:nvSpPr>
        <p:spPr>
          <a:xfrm>
            <a:off x="628650" y="842059"/>
            <a:ext cx="7982914" cy="4166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6"/>
          <p:cNvSpPr txBox="1"/>
          <p:nvPr/>
        </p:nvSpPr>
        <p:spPr>
          <a:xfrm>
            <a:off x="628650" y="990752"/>
            <a:ext cx="7886700" cy="394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6"/>
          <p:cNvSpPr txBox="1"/>
          <p:nvPr/>
        </p:nvSpPr>
        <p:spPr>
          <a:xfrm>
            <a:off x="513874" y="1072544"/>
            <a:ext cx="7886700" cy="3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36" descr="UC lineal TR-09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5857" y="3653921"/>
            <a:ext cx="1672030" cy="966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6" descr="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6422" y="2118788"/>
            <a:ext cx="527957" cy="52795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6"/>
          <p:cNvSpPr txBox="1"/>
          <p:nvPr/>
        </p:nvSpPr>
        <p:spPr>
          <a:xfrm>
            <a:off x="1314979" y="2215657"/>
            <a:ext cx="2721428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Contacto UC </a:t>
            </a:r>
            <a:endParaRPr sz="1100" dirty="0"/>
          </a:p>
        </p:txBody>
      </p:sp>
      <p:sp>
        <p:nvSpPr>
          <p:cNvPr id="298" name="Google Shape;298;p36"/>
          <p:cNvSpPr txBox="1"/>
          <p:nvPr/>
        </p:nvSpPr>
        <p:spPr>
          <a:xfrm>
            <a:off x="5548871" y="2221396"/>
            <a:ext cx="2326286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Contacto ANID</a:t>
            </a:r>
            <a:endParaRPr sz="1100" dirty="0"/>
          </a:p>
        </p:txBody>
      </p:sp>
      <p:pic>
        <p:nvPicPr>
          <p:cNvPr id="299" name="Google Shape;299;p36" descr="Icon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196" y="2124802"/>
            <a:ext cx="527956" cy="527956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6"/>
          <p:cNvSpPr/>
          <p:nvPr/>
        </p:nvSpPr>
        <p:spPr>
          <a:xfrm>
            <a:off x="1040500" y="2578595"/>
            <a:ext cx="25695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" sz="15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uc_anillos@uc.cl</a:t>
            </a:r>
            <a:endParaRPr sz="15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6"/>
          <p:cNvSpPr/>
          <p:nvPr/>
        </p:nvSpPr>
        <p:spPr>
          <a:xfrm>
            <a:off x="4950639" y="2533128"/>
            <a:ext cx="2988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https://ayuda.anid.cl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6"/>
          <p:cNvSpPr txBox="1"/>
          <p:nvPr/>
        </p:nvSpPr>
        <p:spPr>
          <a:xfrm>
            <a:off x="3363325" y="1412325"/>
            <a:ext cx="21045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37" descr="UC lineal TR-09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8907" y="1295400"/>
            <a:ext cx="3988594" cy="2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7"/>
          <p:cNvSpPr txBox="1"/>
          <p:nvPr/>
        </p:nvSpPr>
        <p:spPr>
          <a:xfrm>
            <a:off x="7284244" y="4947048"/>
            <a:ext cx="638175" cy="20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PUC 1566</a:t>
            </a:r>
            <a:endParaRPr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PT DADO 1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3511</Words>
  <Application>Microsoft Macintosh PowerPoint</Application>
  <PresentationFormat>Presentación en pantalla (16:9)</PresentationFormat>
  <Paragraphs>212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Simple Light</vt:lpstr>
      <vt:lpstr>PPT DADO 1</vt:lpstr>
      <vt:lpstr>Presentación de PowerPoint</vt:lpstr>
      <vt:lpstr>Presentación de PowerPoint</vt:lpstr>
      <vt:lpstr>Índice</vt:lpstr>
      <vt:lpstr>1. Esenciales del Concurso </vt:lpstr>
      <vt:lpstr>1. Esenciales del Concurso</vt:lpstr>
      <vt:lpstr>2. Restricciones e incompatibilidades</vt:lpstr>
      <vt:lpstr>2. Restricciones e incompatibilidades</vt:lpstr>
      <vt:lpstr>3. Contenido de la postulación</vt:lpstr>
      <vt:lpstr>4. Ítems Financiables  </vt:lpstr>
      <vt:lpstr>4. Ítems Financiables  </vt:lpstr>
      <vt:lpstr>5. Criterios de Evaluación  </vt:lpstr>
      <vt:lpstr>5. Criterios de Evaluación  </vt:lpstr>
      <vt:lpstr>5. Criterios de Evaluación  </vt:lpstr>
      <vt:lpstr>6. Causales de Inadmisibilidad </vt:lpstr>
      <vt:lpstr>7. Patrocinio Institucional</vt:lpstr>
      <vt:lpstr>8. Recomendaciones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DINV</dc:creator>
  <cp:lastModifiedBy>Maddalena Fiore Zunino</cp:lastModifiedBy>
  <cp:revision>22</cp:revision>
  <dcterms:modified xsi:type="dcterms:W3CDTF">2021-04-20T17:54:27Z</dcterms:modified>
</cp:coreProperties>
</file>